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rawings/drawing4.xml" ContentType="application/vnd.openxmlformats-officedocument.drawingml.chartshape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1" r:id="rId3"/>
    <p:sldId id="415" r:id="rId4"/>
    <p:sldId id="385" r:id="rId5"/>
    <p:sldId id="407" r:id="rId6"/>
    <p:sldId id="404" r:id="rId7"/>
    <p:sldId id="392" r:id="rId8"/>
    <p:sldId id="388" r:id="rId9"/>
    <p:sldId id="383" r:id="rId10"/>
    <p:sldId id="416" r:id="rId11"/>
    <p:sldId id="413" r:id="rId12"/>
    <p:sldId id="414" r:id="rId13"/>
    <p:sldId id="417" r:id="rId14"/>
    <p:sldId id="410" r:id="rId15"/>
    <p:sldId id="406" r:id="rId16"/>
  </p:sldIdLst>
  <p:sldSz cx="9144000" cy="687705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537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>
        <p:scale>
          <a:sx n="77" d="100"/>
          <a:sy n="77" d="100"/>
        </p:scale>
        <p:origin x="-1968" y="-744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ifac-server03\data\Fiscal%20Assessment%20Reports\2015\June%202015%20FAR\Presentation\Presentation%20Chart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ifac-server03\data\TConefrey\FAR\2015%20Spring\Data\Scenario_290515_New.xlsx" TargetMode="External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ifac-server03\data\TConefrey\FAR\2015%20Spring\Data\JH_Budget%20data%20historic%20NEW.xlsx" TargetMode="External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ifac-server03\data\Fiscal%20Assessment%20Reports\2015\June%202015%20FAR\Presentation\Presentation%20Char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ifac-server03\users\Eddie.Casey\Macro\National%20Accounts\QNA%20analysis%20Q4%20201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ifac-server03\data\Fiscal%20Assessment%20Reports\2015\June%202015%20FAR\Presentation\Presentation%20Charts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ifac-server03\data\Fiscal%20Assessment%20Reports\2015\June%202015%20FAR\Presentation\Presentation%20Char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ifac-server03\users\Eddie.Casey\FAR\FAR%20May%202015\Chapter%202%20Chart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ac-server03\users\Andrew.Hannon\Budgetary%20Chapter\FF%20SPU%202015%20alt%20growth.xlsm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ifac-server03\data\TConefrey\FAR\2015%20Spring\Data\Chapter%201%20graphs.xlsx" TargetMode="External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ifac-server03\data\Fiscal%20Assessment%20Reports\2015\Chapter%204\Chapter%204%20graphs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96161110303994"/>
          <c:y val="6.2140843163398976E-2"/>
          <c:w val="0.8294456598839447"/>
          <c:h val="0.76767082376911133"/>
        </c:manualLayout>
      </c:layout>
      <c:barChart>
        <c:barDir val="col"/>
        <c:grouping val="clustered"/>
        <c:ser>
          <c:idx val="0"/>
          <c:order val="0"/>
          <c:tx>
            <c:strRef>
              <c:f>Growth!$A$2</c:f>
              <c:strCache>
                <c:ptCount val="1"/>
                <c:pt idx="0">
                  <c:v>Real GDP</c:v>
                </c:pt>
              </c:strCache>
            </c:strRef>
          </c:tx>
          <c:spPr>
            <a:solidFill>
              <a:srgbClr val="1F497D">
                <a:lumMod val="75000"/>
              </a:srgbClr>
            </a:solidFill>
            <a:ln w="127">
              <a:solidFill>
                <a:prstClr val="black">
                  <a:alpha val="50000"/>
                </a:prstClr>
              </a:solidFill>
            </a:ln>
          </c:spPr>
          <c:dPt>
            <c:idx val="11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2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3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4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5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6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7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8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19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dPt>
            <c:idx val="20"/>
            <c:spPr>
              <a:solidFill>
                <a:srgbClr val="1F497D">
                  <a:lumMod val="75000"/>
                </a:srgbClr>
              </a:solidFill>
              <a:ln w="127">
                <a:solidFill>
                  <a:prstClr val="black">
                    <a:alpha val="50000"/>
                  </a:prstClr>
                </a:solidFill>
              </a:ln>
            </c:spPr>
          </c:dPt>
          <c:cat>
            <c:numRef>
              <c:f>Growth!$B$1:$V$1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Growth!$B$2:$V$2</c:f>
              <c:numCache>
                <c:formatCode>0.0</c:formatCode>
                <c:ptCount val="21"/>
                <c:pt idx="0">
                  <c:v>9.5205343233120168</c:v>
                </c:pt>
                <c:pt idx="1">
                  <c:v>5.2737108916884212</c:v>
                </c:pt>
                <c:pt idx="2">
                  <c:v>5.8382146835807003</c:v>
                </c:pt>
                <c:pt idx="3">
                  <c:v>2.9567154246288712</c:v>
                </c:pt>
                <c:pt idx="4">
                  <c:v>4.5787932353639702</c:v>
                </c:pt>
                <c:pt idx="5">
                  <c:v>5.6744074573962209</c:v>
                </c:pt>
                <c:pt idx="6">
                  <c:v>5.4699763057218389</c:v>
                </c:pt>
                <c:pt idx="7">
                  <c:v>4.9322076099504377</c:v>
                </c:pt>
                <c:pt idx="8">
                  <c:v>-2.6095819491781302</c:v>
                </c:pt>
                <c:pt idx="9">
                  <c:v>-6.3706788192233414</c:v>
                </c:pt>
                <c:pt idx="10">
                  <c:v>-0.27559613928841431</c:v>
                </c:pt>
                <c:pt idx="11">
                  <c:v>2.7724733427429347</c:v>
                </c:pt>
                <c:pt idx="12">
                  <c:v>-0.31275786655279308</c:v>
                </c:pt>
                <c:pt idx="13">
                  <c:v>0.17307747966772713</c:v>
                </c:pt>
                <c:pt idx="14">
                  <c:v>4.7823222809065404</c:v>
                </c:pt>
                <c:pt idx="15">
                  <c:v>4</c:v>
                </c:pt>
                <c:pt idx="16">
                  <c:v>3.8</c:v>
                </c:pt>
                <c:pt idx="17">
                  <c:v>3.2</c:v>
                </c:pt>
                <c:pt idx="18">
                  <c:v>3.2</c:v>
                </c:pt>
                <c:pt idx="19">
                  <c:v>3</c:v>
                </c:pt>
                <c:pt idx="20">
                  <c:v>3</c:v>
                </c:pt>
              </c:numCache>
            </c:numRef>
          </c:val>
        </c:ser>
        <c:ser>
          <c:idx val="1"/>
          <c:order val="1"/>
          <c:tx>
            <c:strRef>
              <c:f>Growth!$A$3</c:f>
              <c:strCache>
                <c:ptCount val="1"/>
                <c:pt idx="0">
                  <c:v>Real GNP</c:v>
                </c:pt>
              </c:strCache>
            </c:strRef>
          </c:tx>
          <c:spPr>
            <a:solidFill>
              <a:srgbClr val="FF0000"/>
            </a:solidFill>
            <a:ln w="127">
              <a:solidFill>
                <a:prstClr val="black">
                  <a:alpha val="50000"/>
                </a:prstClr>
              </a:solidFill>
            </a:ln>
          </c:spPr>
          <c:dPt>
            <c:idx val="11"/>
          </c:dPt>
          <c:dPt>
            <c:idx val="12"/>
          </c:dPt>
          <c:dPt>
            <c:idx val="13"/>
          </c:dPt>
          <c:dPt>
            <c:idx val="14"/>
          </c:dPt>
          <c:dPt>
            <c:idx val="15"/>
          </c:dPt>
          <c:dPt>
            <c:idx val="16"/>
          </c:dPt>
          <c:dPt>
            <c:idx val="17"/>
          </c:dPt>
          <c:dPt>
            <c:idx val="18"/>
          </c:dPt>
          <c:dPt>
            <c:idx val="19"/>
          </c:dPt>
          <c:dPt>
            <c:idx val="20"/>
          </c:dPt>
          <c:cat>
            <c:numRef>
              <c:f>Growth!$B$1:$V$1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Growth!$B$3:$V$3</c:f>
              <c:numCache>
                <c:formatCode>0.0</c:formatCode>
                <c:ptCount val="21"/>
                <c:pt idx="0">
                  <c:v>9.5206261664020531</c:v>
                </c:pt>
                <c:pt idx="1">
                  <c:v>2.9841382876811178</c:v>
                </c:pt>
                <c:pt idx="2">
                  <c:v>2.2967310684327149</c:v>
                </c:pt>
                <c:pt idx="3">
                  <c:v>3.7644748807004209</c:v>
                </c:pt>
                <c:pt idx="4">
                  <c:v>4.2211795726860144</c:v>
                </c:pt>
                <c:pt idx="5">
                  <c:v>5.5354644759948926</c:v>
                </c:pt>
                <c:pt idx="6">
                  <c:v>6.3753728133571164</c:v>
                </c:pt>
                <c:pt idx="7">
                  <c:v>3.2021157427967424</c:v>
                </c:pt>
                <c:pt idx="8">
                  <c:v>-2.2806679511881871</c:v>
                </c:pt>
                <c:pt idx="9">
                  <c:v>-8.7848096274047105</c:v>
                </c:pt>
                <c:pt idx="10">
                  <c:v>1.4396575949503942</c:v>
                </c:pt>
                <c:pt idx="11">
                  <c:v>-0.75649412917936354</c:v>
                </c:pt>
                <c:pt idx="12">
                  <c:v>1.0829110481261894</c:v>
                </c:pt>
                <c:pt idx="13">
                  <c:v>3.3272203301021772</c:v>
                </c:pt>
                <c:pt idx="14">
                  <c:v>5.1792664875829164</c:v>
                </c:pt>
                <c:pt idx="15">
                  <c:v>3.9</c:v>
                </c:pt>
                <c:pt idx="16">
                  <c:v>3.5</c:v>
                </c:pt>
                <c:pt idx="17">
                  <c:v>2.7</c:v>
                </c:pt>
                <c:pt idx="18">
                  <c:v>2.6</c:v>
                </c:pt>
                <c:pt idx="19">
                  <c:v>2.5</c:v>
                </c:pt>
                <c:pt idx="20">
                  <c:v>2.5</c:v>
                </c:pt>
              </c:numCache>
            </c:numRef>
          </c:val>
        </c:ser>
        <c:gapWidth val="66"/>
        <c:axId val="52812032"/>
        <c:axId val="52817920"/>
      </c:barChart>
      <c:catAx>
        <c:axId val="52812032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chemeClr val="tx1"/>
            </a:solidFill>
          </a:ln>
        </c:spPr>
        <c:crossAx val="52817920"/>
        <c:crosses val="autoZero"/>
        <c:auto val="1"/>
        <c:lblAlgn val="ctr"/>
        <c:lblOffset val="100"/>
      </c:catAx>
      <c:valAx>
        <c:axId val="528179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IE" b="0" dirty="0"/>
                  <a:t>% Change Y-Y</a:t>
                </a:r>
              </a:p>
            </c:rich>
          </c:tx>
          <c:layout>
            <c:manualLayout>
              <c:xMode val="edge"/>
              <c:yMode val="edge"/>
              <c:x val="0"/>
              <c:y val="0.37250675850831383"/>
            </c:manualLayout>
          </c:layout>
        </c:title>
        <c:numFmt formatCode="0" sourceLinked="0"/>
        <c:tickLblPos val="nextTo"/>
        <c:spPr>
          <a:ln>
            <a:solidFill>
              <a:schemeClr val="tx1"/>
            </a:solidFill>
          </a:ln>
        </c:spPr>
        <c:crossAx val="52812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485515122944298"/>
          <c:y val="0.59136894625551661"/>
          <c:w val="0.19892396840791479"/>
          <c:h val="0.14267312739385943"/>
        </c:manualLayout>
      </c:layout>
      <c:overlay val="1"/>
    </c:legend>
    <c:plotVisOnly val="1"/>
    <c:dispBlanksAs val="gap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/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422256654022569"/>
          <c:y val="4.2055939326602572E-2"/>
          <c:w val="0.82576340724046549"/>
          <c:h val="0.71964516380435339"/>
        </c:manualLayout>
      </c:layout>
      <c:lineChart>
        <c:grouping val="standard"/>
        <c:ser>
          <c:idx val="3"/>
          <c:order val="0"/>
          <c:tx>
            <c:strRef>
              <c:f>Sheet1!$A$5</c:f>
              <c:strCache>
                <c:ptCount val="1"/>
                <c:pt idx="0">
                  <c:v>Primary expenditure, % of GDP - SPU 2015</c:v>
                </c:pt>
              </c:strCache>
            </c:strRef>
          </c:tx>
          <c:spPr>
            <a:ln w="31750">
              <a:solidFill>
                <a:sysClr val="windowText" lastClr="000000"/>
              </a:solidFill>
              <a:prstDash val="solid"/>
            </a:ln>
          </c:spPr>
          <c:marker>
            <c:symbol val="none"/>
          </c:marker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23.8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Sheet1!$B$5:$H$5</c:f>
              <c:numCache>
                <c:formatCode>General</c:formatCode>
                <c:ptCount val="7"/>
                <c:pt idx="0">
                  <c:v>31.771305285868387</c:v>
                </c:pt>
                <c:pt idx="1">
                  <c:v>28.862942882360283</c:v>
                </c:pt>
                <c:pt idx="2">
                  <c:v>27.446625179511699</c:v>
                </c:pt>
                <c:pt idx="3">
                  <c:v>26.483296980828783</c:v>
                </c:pt>
                <c:pt idx="4">
                  <c:v>25.547124161442891</c:v>
                </c:pt>
                <c:pt idx="5">
                  <c:v>24.667370198395947</c:v>
                </c:pt>
                <c:pt idx="6">
                  <c:v>23.797386283051324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Primary expenditure, % of GDP - IFAC Scenario 1</c:v>
                </c:pt>
              </c:strCache>
            </c:strRef>
          </c:tx>
          <c:spPr>
            <a:ln>
              <a:solidFill>
                <a:srgbClr val="C0504D">
                  <a:lumMod val="50000"/>
                </a:srgbClr>
              </a:solidFill>
              <a:prstDash val="sysDot"/>
            </a:ln>
          </c:spPr>
          <c:marker>
            <c:symbol val="none"/>
          </c:marker>
          <c:cat>
            <c:numRef>
              <c:f>Sheet1!$B$1:$H$1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Sheet1!$B$2:$H$2</c:f>
              <c:numCache>
                <c:formatCode>General</c:formatCode>
                <c:ptCount val="7"/>
                <c:pt idx="0">
                  <c:v>31.771305285868387</c:v>
                </c:pt>
                <c:pt idx="1">
                  <c:v>28.862942882360283</c:v>
                </c:pt>
                <c:pt idx="2">
                  <c:v>27.577772023320236</c:v>
                </c:pt>
                <c:pt idx="3">
                  <c:v>26.736875234475431</c:v>
                </c:pt>
                <c:pt idx="4">
                  <c:v>25.83591180783429</c:v>
                </c:pt>
                <c:pt idx="5">
                  <c:v>25.00717061621793</c:v>
                </c:pt>
                <c:pt idx="6">
                  <c:v>24.226877389568212</c:v>
                </c:pt>
              </c:numCache>
            </c:numRef>
          </c:val>
        </c:ser>
        <c:ser>
          <c:idx val="1"/>
          <c:order val="2"/>
          <c:tx>
            <c:strRef>
              <c:f>Sheet1!$A$3</c:f>
              <c:strCache>
                <c:ptCount val="1"/>
                <c:pt idx="0">
                  <c:v>Primary expenditure, % of GDP - IFAC Scenario 2</c:v>
                </c:pt>
              </c:strCache>
            </c:strRef>
          </c:tx>
          <c:spPr>
            <a:ln>
              <a:solidFill>
                <a:srgbClr val="C0504D">
                  <a:lumMod val="50000"/>
                </a:srgbClr>
              </a:solidFill>
              <a:prstDash val="sysDash"/>
            </a:ln>
          </c:spPr>
          <c:marker>
            <c:symbol val="none"/>
          </c:marker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26.7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Sheet1!$B$3:$H$3</c:f>
              <c:numCache>
                <c:formatCode>General</c:formatCode>
                <c:ptCount val="7"/>
                <c:pt idx="0">
                  <c:v>31.771305285868387</c:v>
                </c:pt>
                <c:pt idx="1">
                  <c:v>28.862942882360283</c:v>
                </c:pt>
                <c:pt idx="2">
                  <c:v>28.128273043713687</c:v>
                </c:pt>
                <c:pt idx="3">
                  <c:v>27.762146415654023</c:v>
                </c:pt>
                <c:pt idx="4">
                  <c:v>27.32641181651211</c:v>
                </c:pt>
                <c:pt idx="5">
                  <c:v>26.971019622854715</c:v>
                </c:pt>
                <c:pt idx="6">
                  <c:v>26.652434667915792</c:v>
                </c:pt>
              </c:numCache>
            </c:numRef>
          </c:val>
        </c:ser>
        <c:marker val="1"/>
        <c:axId val="56084736"/>
        <c:axId val="56596736"/>
      </c:lineChart>
      <c:catAx>
        <c:axId val="5608473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56596736"/>
        <c:crosses val="autoZero"/>
        <c:auto val="1"/>
        <c:lblAlgn val="ctr"/>
        <c:lblOffset val="100"/>
      </c:catAx>
      <c:valAx>
        <c:axId val="56596736"/>
        <c:scaling>
          <c:orientation val="minMax"/>
          <c:min val="20"/>
        </c:scaling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IE" b="0"/>
                  <a:t>% of GDP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56084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888833780373609E-2"/>
          <c:y val="0.83507222248937518"/>
          <c:w val="0.96944444444444577"/>
          <c:h val="0.13244641965766596"/>
        </c:manualLayout>
      </c:layout>
    </c:legend>
    <c:plotVisOnly val="1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/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640507436570441"/>
          <c:y val="0.10695610965296004"/>
          <c:w val="0.79024759405074352"/>
          <c:h val="0.65841426071741027"/>
        </c:manualLayout>
      </c:layout>
      <c:lineChart>
        <c:grouping val="standard"/>
        <c:ser>
          <c:idx val="0"/>
          <c:order val="0"/>
          <c:tx>
            <c:strRef>
              <c:f>Sheet1!$M$1</c:f>
              <c:strCache>
                <c:ptCount val="1"/>
                <c:pt idx="0">
                  <c:v>Primary expenditure/GDP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24"/>
              <c:layout/>
              <c:showVal val="1"/>
            </c:dLbl>
            <c:delete val="1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</c:numCache>
            </c:numRef>
          </c:cat>
          <c:val>
            <c:numRef>
              <c:f>Sheet1!$M$2:$M$26</c:f>
              <c:numCache>
                <c:formatCode>0.0</c:formatCode>
                <c:ptCount val="25"/>
                <c:pt idx="0">
                  <c:v>32.865282305041951</c:v>
                </c:pt>
                <c:pt idx="1">
                  <c:v>29.693920812065212</c:v>
                </c:pt>
                <c:pt idx="2">
                  <c:v>28.307119788977186</c:v>
                </c:pt>
                <c:pt idx="3">
                  <c:v>27.745802669552283</c:v>
                </c:pt>
                <c:pt idx="4">
                  <c:v>26.844732057031511</c:v>
                </c:pt>
                <c:pt idx="5">
                  <c:v>28.166295926534048</c:v>
                </c:pt>
                <c:pt idx="6">
                  <c:v>28.33714778183003</c:v>
                </c:pt>
                <c:pt idx="7">
                  <c:v>28.488904998619169</c:v>
                </c:pt>
                <c:pt idx="8">
                  <c:v>28.30824403421882</c:v>
                </c:pt>
                <c:pt idx="9">
                  <c:v>29.105947869680115</c:v>
                </c:pt>
                <c:pt idx="10">
                  <c:v>29.667142833820328</c:v>
                </c:pt>
                <c:pt idx="11">
                  <c:v>31.060964477583113</c:v>
                </c:pt>
                <c:pt idx="12">
                  <c:v>36.000473056135284</c:v>
                </c:pt>
                <c:pt idx="13">
                  <c:v>43.623738058698272</c:v>
                </c:pt>
                <c:pt idx="14">
                  <c:v>39.787465439464427</c:v>
                </c:pt>
                <c:pt idx="15">
                  <c:v>41.701251739338872</c:v>
                </c:pt>
                <c:pt idx="16">
                  <c:v>35.862278949958117</c:v>
                </c:pt>
                <c:pt idx="17">
                  <c:v>34.498915848070148</c:v>
                </c:pt>
                <c:pt idx="18">
                  <c:v>31.769249023795613</c:v>
                </c:pt>
                <c:pt idx="19">
                  <c:v>28.862942882360283</c:v>
                </c:pt>
                <c:pt idx="20">
                  <c:v>27.446625179511699</c:v>
                </c:pt>
                <c:pt idx="21">
                  <c:v>26.483296980828783</c:v>
                </c:pt>
                <c:pt idx="22">
                  <c:v>25.547124161442891</c:v>
                </c:pt>
                <c:pt idx="23">
                  <c:v>24.667370198395947</c:v>
                </c:pt>
                <c:pt idx="24">
                  <c:v>23.797386283051324</c:v>
                </c:pt>
              </c:numCache>
            </c:numRef>
          </c:val>
        </c:ser>
        <c:ser>
          <c:idx val="1"/>
          <c:order val="1"/>
          <c:tx>
            <c:strRef>
              <c:f>Sheet1!$N$1</c:f>
              <c:strCache>
                <c:ptCount val="1"/>
                <c:pt idx="0">
                  <c:v>Revenue/GDP</c:v>
                </c:pt>
              </c:strCache>
            </c:strRef>
          </c:tx>
          <c:spPr>
            <a:ln w="28575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7"/>
              <c:layout>
                <c:manualLayout>
                  <c:x val="5.5555555555555552E-2"/>
                  <c:y val="-5.344524009116832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28.9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</c:numCache>
            </c:numRef>
          </c:cat>
          <c:val>
            <c:numRef>
              <c:f>Sheet1!$N$2:$N$26</c:f>
              <c:numCache>
                <c:formatCode>0.00</c:formatCode>
                <c:ptCount val="25"/>
                <c:pt idx="0">
                  <c:v>33.231305256134213</c:v>
                </c:pt>
                <c:pt idx="1">
                  <c:v>32.503451327803106</c:v>
                </c:pt>
                <c:pt idx="2">
                  <c:v>31.585766968372678</c:v>
                </c:pt>
                <c:pt idx="3">
                  <c:v>31.376093890216346</c:v>
                </c:pt>
                <c:pt idx="4">
                  <c:v>30.963249195261497</c:v>
                </c:pt>
                <c:pt idx="5">
                  <c:v>29.21175669766253</c:v>
                </c:pt>
                <c:pt idx="6">
                  <c:v>28.848775327528681</c:v>
                </c:pt>
                <c:pt idx="7">
                  <c:v>28.40754556752275</c:v>
                </c:pt>
                <c:pt idx="8">
                  <c:v>29.153347912780603</c:v>
                </c:pt>
                <c:pt idx="9">
                  <c:v>29.618156934845967</c:v>
                </c:pt>
                <c:pt idx="10">
                  <c:v>31.274861095238908</c:v>
                </c:pt>
                <c:pt idx="11">
                  <c:v>30.627904589095778</c:v>
                </c:pt>
                <c:pt idx="12">
                  <c:v>29.156634558784184</c:v>
                </c:pt>
                <c:pt idx="13">
                  <c:v>28.158957017262129</c:v>
                </c:pt>
                <c:pt idx="14">
                  <c:v>28.884095484090061</c:v>
                </c:pt>
                <c:pt idx="15">
                  <c:v>28.465058874428486</c:v>
                </c:pt>
                <c:pt idx="16">
                  <c:v>29.22451506468699</c:v>
                </c:pt>
                <c:pt idx="17">
                  <c:v>29.550499739689119</c:v>
                </c:pt>
                <c:pt idx="18">
                  <c:v>30.219187539102109</c:v>
                </c:pt>
                <c:pt idx="19" formatCode="0.0">
                  <c:v>29.330475349892858</c:v>
                </c:pt>
                <c:pt idx="20" formatCode="0.0">
                  <c:v>28.633317376735249</c:v>
                </c:pt>
                <c:pt idx="21" formatCode="0.0">
                  <c:v>27.503156928022044</c:v>
                </c:pt>
                <c:pt idx="22" formatCode="0.0">
                  <c:v>28.182118112834047</c:v>
                </c:pt>
                <c:pt idx="23" formatCode="0.0">
                  <c:v>27.572815533980581</c:v>
                </c:pt>
                <c:pt idx="24" formatCode="0.0">
                  <c:v>27.468341606726717</c:v>
                </c:pt>
              </c:numCache>
            </c:numRef>
          </c:val>
        </c:ser>
        <c:ser>
          <c:idx val="2"/>
          <c:order val="2"/>
          <c:tx>
            <c:strRef>
              <c:f>Sheet1!$O$1</c:f>
              <c:strCache>
                <c:ptCount val="1"/>
                <c:pt idx="0">
                  <c:v>Primary expenditure/GDP, IFAC Scenario</c:v>
                </c:pt>
              </c:strCache>
            </c:strRef>
          </c:tx>
          <c:spPr>
            <a:ln w="31750">
              <a:solidFill>
                <a:schemeClr val="tx2">
                  <a:lumMod val="50000"/>
                </a:schemeClr>
              </a:solidFill>
              <a:prstDash val="dash"/>
            </a:ln>
          </c:spPr>
          <c:marker>
            <c:symbol val="none"/>
          </c:marker>
          <c:dLbls>
            <c:dLbl>
              <c:idx val="24"/>
              <c:layout/>
              <c:showVal val="1"/>
            </c:dLbl>
            <c:delete val="1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</c:numCache>
            </c:numRef>
          </c:cat>
          <c:val>
            <c:numRef>
              <c:f>Sheet1!$O$2:$O$26</c:f>
              <c:numCache>
                <c:formatCode>0.0</c:formatCode>
                <c:ptCount val="25"/>
                <c:pt idx="0">
                  <c:v>32.865282305041951</c:v>
                </c:pt>
                <c:pt idx="1">
                  <c:v>29.693920812065212</c:v>
                </c:pt>
                <c:pt idx="2">
                  <c:v>28.307119788977186</c:v>
                </c:pt>
                <c:pt idx="3">
                  <c:v>27.745802669552283</c:v>
                </c:pt>
                <c:pt idx="4">
                  <c:v>26.844732057031511</c:v>
                </c:pt>
                <c:pt idx="5">
                  <c:v>28.166295926534048</c:v>
                </c:pt>
                <c:pt idx="6">
                  <c:v>28.33714778183003</c:v>
                </c:pt>
                <c:pt idx="7">
                  <c:v>28.488904998619169</c:v>
                </c:pt>
                <c:pt idx="8">
                  <c:v>28.30824403421882</c:v>
                </c:pt>
                <c:pt idx="9">
                  <c:v>29.105947869680115</c:v>
                </c:pt>
                <c:pt idx="10">
                  <c:v>29.667142833820328</c:v>
                </c:pt>
                <c:pt idx="11">
                  <c:v>31.060964477583113</c:v>
                </c:pt>
                <c:pt idx="12">
                  <c:v>36.000473056135284</c:v>
                </c:pt>
                <c:pt idx="13">
                  <c:v>43.623738058698272</c:v>
                </c:pt>
                <c:pt idx="14">
                  <c:v>39.787465439464427</c:v>
                </c:pt>
                <c:pt idx="15">
                  <c:v>41.701251739338872</c:v>
                </c:pt>
                <c:pt idx="16">
                  <c:v>35.862278949958117</c:v>
                </c:pt>
                <c:pt idx="17">
                  <c:v>34.498915848070148</c:v>
                </c:pt>
                <c:pt idx="18">
                  <c:v>31.771305285868387</c:v>
                </c:pt>
                <c:pt idx="19">
                  <c:v>28.862942882360283</c:v>
                </c:pt>
                <c:pt idx="20">
                  <c:v>28.128273043713687</c:v>
                </c:pt>
                <c:pt idx="21">
                  <c:v>27.762146415654023</c:v>
                </c:pt>
                <c:pt idx="22">
                  <c:v>27.32641181651211</c:v>
                </c:pt>
                <c:pt idx="23">
                  <c:v>26.971019622854715</c:v>
                </c:pt>
                <c:pt idx="24">
                  <c:v>26.652434667915792</c:v>
                </c:pt>
              </c:numCache>
            </c:numRef>
          </c:val>
        </c:ser>
        <c:marker val="1"/>
        <c:axId val="56318976"/>
        <c:axId val="70421504"/>
      </c:lineChart>
      <c:catAx>
        <c:axId val="5631897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70421504"/>
        <c:crosses val="autoZero"/>
        <c:auto val="1"/>
        <c:lblAlgn val="ctr"/>
        <c:lblOffset val="100"/>
      </c:catAx>
      <c:valAx>
        <c:axId val="70421504"/>
        <c:scaling>
          <c:orientation val="minMax"/>
          <c:min val="20"/>
        </c:scaling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IE" b="0" dirty="0"/>
                  <a:t>% of GDP</a:t>
                </a:r>
              </a:p>
            </c:rich>
          </c:tx>
          <c:layout/>
        </c:title>
        <c:numFmt formatCode="0" sourceLinked="0"/>
        <c:tickLblPos val="nextTo"/>
        <c:spPr>
          <a:ln>
            <a:solidFill>
              <a:schemeClr val="tx1"/>
            </a:solidFill>
          </a:ln>
        </c:spPr>
        <c:crossAx val="5631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111111111111112"/>
          <c:y val="0.57869459025955317"/>
          <c:w val="0.48333333333333334"/>
          <c:h val="0.15742563429571321"/>
        </c:manualLayout>
      </c:layout>
    </c:legend>
    <c:plotVisOnly val="1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221830053071043"/>
          <c:y val="6.2140843163398914E-2"/>
          <c:w val="0.80773867006230071"/>
          <c:h val="0.76767082376911222"/>
        </c:manualLayout>
      </c:layout>
      <c:lineChart>
        <c:grouping val="standard"/>
        <c:ser>
          <c:idx val="0"/>
          <c:order val="0"/>
          <c:tx>
            <c:strRef>
              <c:f>Growth!$A$4</c:f>
              <c:strCache>
                <c:ptCount val="1"/>
                <c:pt idx="0">
                  <c:v>Unemployment</c:v>
                </c:pt>
              </c:strCache>
            </c:strRef>
          </c:tx>
          <c:spPr>
            <a:ln w="28575">
              <a:solidFill>
                <a:srgbClr val="1F497D">
                  <a:lumMod val="50000"/>
                </a:srgbClr>
              </a:solidFill>
            </a:ln>
          </c:spPr>
          <c:marker>
            <c:symbol val="none"/>
          </c:marker>
          <c:dPt>
            <c:idx val="11"/>
            <c:spPr>
              <a:ln w="28575">
                <a:solidFill>
                  <a:srgbClr val="1F497D">
                    <a:lumMod val="50000"/>
                  </a:srgbClr>
                </a:solidFill>
              </a:ln>
            </c:spPr>
          </c:dPt>
          <c:dPt>
            <c:idx val="12"/>
            <c:spPr>
              <a:ln w="28575">
                <a:solidFill>
                  <a:srgbClr val="1F497D">
                    <a:lumMod val="50000"/>
                  </a:srgbClr>
                </a:solidFill>
              </a:ln>
            </c:spPr>
          </c:dPt>
          <c:dPt>
            <c:idx val="13"/>
            <c:spPr>
              <a:ln w="28575">
                <a:solidFill>
                  <a:srgbClr val="1F497D">
                    <a:lumMod val="50000"/>
                  </a:srgbClr>
                </a:solidFill>
              </a:ln>
            </c:spPr>
          </c:dPt>
          <c:dPt>
            <c:idx val="14"/>
            <c:spPr>
              <a:ln w="28575">
                <a:solidFill>
                  <a:srgbClr val="1F497D">
                    <a:lumMod val="50000"/>
                  </a:srgbClr>
                </a:solidFill>
              </a:ln>
            </c:spPr>
          </c:dPt>
          <c:dPt>
            <c:idx val="15"/>
            <c:spPr>
              <a:ln w="28575">
                <a:solidFill>
                  <a:srgbClr val="1F497D">
                    <a:lumMod val="50000"/>
                  </a:srgbClr>
                </a:solidFill>
                <a:prstDash val="sysDash"/>
              </a:ln>
            </c:spPr>
          </c:dPt>
          <c:dPt>
            <c:idx val="16"/>
            <c:spPr>
              <a:ln w="28575">
                <a:solidFill>
                  <a:srgbClr val="1F497D">
                    <a:lumMod val="50000"/>
                  </a:srgbClr>
                </a:solidFill>
                <a:prstDash val="sysDash"/>
              </a:ln>
            </c:spPr>
          </c:dPt>
          <c:dPt>
            <c:idx val="17"/>
            <c:spPr>
              <a:ln w="28575">
                <a:solidFill>
                  <a:srgbClr val="1F497D">
                    <a:lumMod val="50000"/>
                  </a:srgbClr>
                </a:solidFill>
                <a:prstDash val="sysDash"/>
              </a:ln>
            </c:spPr>
          </c:dPt>
          <c:dPt>
            <c:idx val="18"/>
            <c:spPr>
              <a:ln w="28575">
                <a:solidFill>
                  <a:srgbClr val="1F497D">
                    <a:lumMod val="50000"/>
                  </a:srgbClr>
                </a:solidFill>
                <a:prstDash val="sysDash"/>
              </a:ln>
            </c:spPr>
          </c:dPt>
          <c:dPt>
            <c:idx val="19"/>
            <c:spPr>
              <a:ln w="28575">
                <a:solidFill>
                  <a:srgbClr val="1F497D">
                    <a:lumMod val="50000"/>
                  </a:srgbClr>
                </a:solidFill>
                <a:prstDash val="sysDash"/>
              </a:ln>
            </c:spPr>
          </c:dPt>
          <c:dPt>
            <c:idx val="20"/>
            <c:spPr>
              <a:ln w="28575">
                <a:solidFill>
                  <a:srgbClr val="1F497D">
                    <a:lumMod val="50000"/>
                  </a:srgbClr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-2.7771606309708957E-2"/>
                  <c:y val="-3.5273858460171101E-2"/>
                </c:manualLayout>
              </c:layout>
              <c:showVal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showVal val="1"/>
          </c:dLbls>
          <c:cat>
            <c:numRef>
              <c:f>Growth!$B$1:$V$1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Growth!$B$4:$V$4</c:f>
              <c:numCache>
                <c:formatCode>0.0</c:formatCode>
                <c:ptCount val="21"/>
                <c:pt idx="0">
                  <c:v>4.25</c:v>
                </c:pt>
                <c:pt idx="1">
                  <c:v>3.9249999999999998</c:v>
                </c:pt>
                <c:pt idx="2">
                  <c:v>4.45</c:v>
                </c:pt>
                <c:pt idx="3">
                  <c:v>4.55</c:v>
                </c:pt>
                <c:pt idx="4">
                  <c:v>4.5</c:v>
                </c:pt>
                <c:pt idx="5">
                  <c:v>4.4000000000000004</c:v>
                </c:pt>
                <c:pt idx="6">
                  <c:v>4.5</c:v>
                </c:pt>
                <c:pt idx="7">
                  <c:v>4.6749999999999963</c:v>
                </c:pt>
                <c:pt idx="8">
                  <c:v>6.4250000000000007</c:v>
                </c:pt>
                <c:pt idx="9">
                  <c:v>11.975000000000007</c:v>
                </c:pt>
                <c:pt idx="10">
                  <c:v>13.850000000000009</c:v>
                </c:pt>
                <c:pt idx="11">
                  <c:v>14.625</c:v>
                </c:pt>
                <c:pt idx="12">
                  <c:v>14.7</c:v>
                </c:pt>
                <c:pt idx="13">
                  <c:v>13.025</c:v>
                </c:pt>
                <c:pt idx="14">
                  <c:v>11.3</c:v>
                </c:pt>
                <c:pt idx="15">
                  <c:v>9.6</c:v>
                </c:pt>
                <c:pt idx="16">
                  <c:v>8.8000000000000007</c:v>
                </c:pt>
                <c:pt idx="17">
                  <c:v>8.4</c:v>
                </c:pt>
                <c:pt idx="18">
                  <c:v>7.8</c:v>
                </c:pt>
                <c:pt idx="19">
                  <c:v>7.3</c:v>
                </c:pt>
                <c:pt idx="20">
                  <c:v>6.9</c:v>
                </c:pt>
              </c:numCache>
            </c:numRef>
          </c:val>
        </c:ser>
        <c:marker val="1"/>
        <c:axId val="59751424"/>
        <c:axId val="59757312"/>
      </c:lineChart>
      <c:catAx>
        <c:axId val="59751424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chemeClr val="tx1"/>
            </a:solidFill>
          </a:ln>
        </c:spPr>
        <c:crossAx val="59757312"/>
        <c:crosses val="autoZero"/>
        <c:auto val="1"/>
        <c:lblAlgn val="ctr"/>
        <c:lblOffset val="100"/>
      </c:catAx>
      <c:valAx>
        <c:axId val="59757312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b="0"/>
                </a:pPr>
                <a:r>
                  <a:rPr lang="en-US" b="0" dirty="0"/>
                  <a:t>%</a:t>
                </a:r>
              </a:p>
            </c:rich>
          </c:tx>
          <c:layout>
            <c:manualLayout>
              <c:xMode val="edge"/>
              <c:yMode val="edge"/>
              <c:x val="3.7987232187876613E-2"/>
              <c:y val="0.38132522312335704"/>
            </c:manualLayout>
          </c:layout>
        </c:title>
        <c:numFmt formatCode="0" sourceLinked="0"/>
        <c:tickLblPos val="nextTo"/>
        <c:spPr>
          <a:ln>
            <a:solidFill>
              <a:schemeClr val="tx1"/>
            </a:solidFill>
          </a:ln>
        </c:spPr>
        <c:crossAx val="5975142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>
        <c:manualLayout>
          <c:layoutTarget val="inner"/>
          <c:xMode val="edge"/>
          <c:yMode val="edge"/>
          <c:x val="7.3992799781428864E-2"/>
          <c:y val="7.4480412728337594E-2"/>
          <c:w val="0.88994461183473161"/>
          <c:h val="0.76657081560114881"/>
        </c:manualLayout>
      </c:layout>
      <c:barChart>
        <c:barDir val="col"/>
        <c:grouping val="stacked"/>
        <c:ser>
          <c:idx val="0"/>
          <c:order val="0"/>
          <c:tx>
            <c:strRef>
              <c:f>QNA!$B$519</c:f>
              <c:strCache>
                <c:ptCount val="1"/>
                <c:pt idx="0">
                  <c:v>Net Exports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cat>
            <c:numRef>
              <c:f>QNA!$AY$2:$BV$2</c:f>
              <c:numCache>
                <c:formatCode>General</c:formatCode>
                <c:ptCount val="24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QNA!$AY$335:$BV$335</c:f>
              <c:numCache>
                <c:formatCode>0.0</c:formatCode>
                <c:ptCount val="24"/>
                <c:pt idx="0">
                  <c:v>9.7400775701426632</c:v>
                </c:pt>
                <c:pt idx="1">
                  <c:v>4.1758046595581844</c:v>
                </c:pt>
                <c:pt idx="2">
                  <c:v>7.7257091190867211</c:v>
                </c:pt>
                <c:pt idx="3">
                  <c:v>0.40618596860270206</c:v>
                </c:pt>
                <c:pt idx="4">
                  <c:v>6.2761103159591931</c:v>
                </c:pt>
                <c:pt idx="5">
                  <c:v>2.4789328089767317</c:v>
                </c:pt>
                <c:pt idx="6">
                  <c:v>2.1865449861671689</c:v>
                </c:pt>
                <c:pt idx="7">
                  <c:v>-3.9318254000648309</c:v>
                </c:pt>
                <c:pt idx="8">
                  <c:v>3.7232621953389951E-2</c:v>
                </c:pt>
                <c:pt idx="9">
                  <c:v>4.432399786168598</c:v>
                </c:pt>
                <c:pt idx="10">
                  <c:v>3.3664455197401426</c:v>
                </c:pt>
                <c:pt idx="11">
                  <c:v>4.5514562048033804</c:v>
                </c:pt>
                <c:pt idx="12">
                  <c:v>-5.4889539431577852</c:v>
                </c:pt>
                <c:pt idx="13">
                  <c:v>-0.94434354404691367</c:v>
                </c:pt>
                <c:pt idx="14">
                  <c:v>-0.58783165590118169</c:v>
                </c:pt>
                <c:pt idx="15">
                  <c:v>-0.25117601121283739</c:v>
                </c:pt>
                <c:pt idx="16">
                  <c:v>2.1218920911777246E-2</c:v>
                </c:pt>
                <c:pt idx="17">
                  <c:v>-0.59934758820712075</c:v>
                </c:pt>
                <c:pt idx="18">
                  <c:v>0.23667663048067289</c:v>
                </c:pt>
                <c:pt idx="19">
                  <c:v>5.2237414081842501E-2</c:v>
                </c:pt>
                <c:pt idx="20">
                  <c:v>2.4000484907163737</c:v>
                </c:pt>
                <c:pt idx="21">
                  <c:v>3.8436565376402374</c:v>
                </c:pt>
                <c:pt idx="22">
                  <c:v>3.5365029136622175</c:v>
                </c:pt>
                <c:pt idx="23">
                  <c:v>-2.0845602423009875</c:v>
                </c:pt>
              </c:numCache>
            </c:numRef>
          </c:val>
        </c:ser>
        <c:ser>
          <c:idx val="1"/>
          <c:order val="1"/>
          <c:tx>
            <c:strRef>
              <c:f>QNA!$A$330</c:f>
              <c:strCache>
                <c:ptCount val="1"/>
                <c:pt idx="0">
                  <c:v>Domestic Demand (incl. Stocks)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cat>
            <c:numRef>
              <c:f>QNA!$AY$2:$BV$2</c:f>
              <c:numCache>
                <c:formatCode>General</c:formatCode>
                <c:ptCount val="24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QNA!$AY$331:$BV$331</c:f>
              <c:numCache>
                <c:formatCode>0.0</c:formatCode>
                <c:ptCount val="24"/>
                <c:pt idx="0">
                  <c:v>-19.757424530244656</c:v>
                </c:pt>
                <c:pt idx="1">
                  <c:v>-9.090915394373928</c:v>
                </c:pt>
                <c:pt idx="2">
                  <c:v>-14.183261416165173</c:v>
                </c:pt>
                <c:pt idx="3">
                  <c:v>-4.1364652720969088</c:v>
                </c:pt>
                <c:pt idx="4">
                  <c:v>-8.3293457876923629</c:v>
                </c:pt>
                <c:pt idx="5">
                  <c:v>-4.1848096484180921</c:v>
                </c:pt>
                <c:pt idx="6">
                  <c:v>-0.48857496150391544</c:v>
                </c:pt>
                <c:pt idx="7">
                  <c:v>4.9782212824606322</c:v>
                </c:pt>
                <c:pt idx="8">
                  <c:v>3.080396780316443E-3</c:v>
                </c:pt>
                <c:pt idx="9">
                  <c:v>-0.25580018666445653</c:v>
                </c:pt>
                <c:pt idx="10">
                  <c:v>-1.0112547726083492</c:v>
                </c:pt>
                <c:pt idx="11">
                  <c:v>6.4486486324785231E-3</c:v>
                </c:pt>
                <c:pt idx="12">
                  <c:v>5.5790290847890995</c:v>
                </c:pt>
                <c:pt idx="13">
                  <c:v>-1.6117205291796355</c:v>
                </c:pt>
                <c:pt idx="14">
                  <c:v>-6.6016250418589731E-2</c:v>
                </c:pt>
                <c:pt idx="15">
                  <c:v>1.3564911754015401</c:v>
                </c:pt>
                <c:pt idx="16">
                  <c:v>0.24189569839426031</c:v>
                </c:pt>
                <c:pt idx="17">
                  <c:v>0.36686044545062246</c:v>
                </c:pt>
                <c:pt idx="18">
                  <c:v>1.5818387454910792</c:v>
                </c:pt>
                <c:pt idx="19">
                  <c:v>-1.2022896891852617</c:v>
                </c:pt>
                <c:pt idx="20">
                  <c:v>1.4168169466181517</c:v>
                </c:pt>
                <c:pt idx="21">
                  <c:v>3.363762726082578</c:v>
                </c:pt>
                <c:pt idx="22">
                  <c:v>0.5671006899413803</c:v>
                </c:pt>
                <c:pt idx="23">
                  <c:v>6.1358800252495751</c:v>
                </c:pt>
              </c:numCache>
            </c:numRef>
          </c:val>
        </c:ser>
        <c:gapWidth val="40"/>
        <c:overlap val="100"/>
        <c:axId val="59494784"/>
        <c:axId val="53014528"/>
      </c:barChart>
      <c:lineChart>
        <c:grouping val="standard"/>
        <c:ser>
          <c:idx val="2"/>
          <c:order val="2"/>
          <c:tx>
            <c:strRef>
              <c:f>QNA!$B$521</c:f>
              <c:strCache>
                <c:ptCount val="1"/>
                <c:pt idx="0">
                  <c:v>Real GDP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7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QNA!$AY$2:$BV$2</c:f>
              <c:numCache>
                <c:formatCode>General</c:formatCode>
                <c:ptCount val="24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QNA!$AY$187:$BV$187</c:f>
              <c:numCache>
                <c:formatCode>0.0</c:formatCode>
                <c:ptCount val="24"/>
                <c:pt idx="0">
                  <c:v>-10.017346960101992</c:v>
                </c:pt>
                <c:pt idx="1">
                  <c:v>-4.9151107348157383</c:v>
                </c:pt>
                <c:pt idx="2">
                  <c:v>-6.4575522970784567</c:v>
                </c:pt>
                <c:pt idx="3">
                  <c:v>-3.7302793034942083</c:v>
                </c:pt>
                <c:pt idx="4">
                  <c:v>-2.0532354717331724</c:v>
                </c:pt>
                <c:pt idx="5">
                  <c:v>-1.705876839441367</c:v>
                </c:pt>
                <c:pt idx="6">
                  <c:v>1.6979700246632548</c:v>
                </c:pt>
                <c:pt idx="7">
                  <c:v>1.0463958823957897</c:v>
                </c:pt>
                <c:pt idx="8">
                  <c:v>4.0313018733706449E-2</c:v>
                </c:pt>
                <c:pt idx="9">
                  <c:v>4.1765995995041418</c:v>
                </c:pt>
                <c:pt idx="10">
                  <c:v>2.3551907471317994</c:v>
                </c:pt>
                <c:pt idx="11">
                  <c:v>4.5579048534358488</c:v>
                </c:pt>
                <c:pt idx="12">
                  <c:v>0.90075141631307387</c:v>
                </c:pt>
                <c:pt idx="13">
                  <c:v>-2.5560640732265476</c:v>
                </c:pt>
                <c:pt idx="14">
                  <c:v>-0.6538479063197723</c:v>
                </c:pt>
                <c:pt idx="15">
                  <c:v>1.1053151641887047</c:v>
                </c:pt>
                <c:pt idx="16">
                  <c:v>0.26311461930603741</c:v>
                </c:pt>
                <c:pt idx="17">
                  <c:v>-0.23248714275649923</c:v>
                </c:pt>
                <c:pt idx="18">
                  <c:v>1.8185153759717529</c:v>
                </c:pt>
                <c:pt idx="19">
                  <c:v>-1.1500522751034201</c:v>
                </c:pt>
                <c:pt idx="20">
                  <c:v>3.8168654373345219</c:v>
                </c:pt>
                <c:pt idx="21">
                  <c:v>7.2074192637228141</c:v>
                </c:pt>
                <c:pt idx="22">
                  <c:v>4.1036036036036059</c:v>
                </c:pt>
                <c:pt idx="23">
                  <c:v>4.0513197829485934</c:v>
                </c:pt>
              </c:numCache>
            </c:numRef>
          </c:val>
        </c:ser>
        <c:marker val="1"/>
        <c:axId val="59494784"/>
        <c:axId val="53014528"/>
      </c:lineChart>
      <c:catAx>
        <c:axId val="59494784"/>
        <c:scaling>
          <c:orientation val="minMax"/>
        </c:scaling>
        <c:axPos val="b"/>
        <c:numFmt formatCode="General" sourceLinked="1"/>
        <c:tickLblPos val="low"/>
        <c:crossAx val="53014528"/>
        <c:crosses val="autoZero"/>
        <c:auto val="1"/>
        <c:lblAlgn val="ctr"/>
        <c:lblOffset val="100"/>
      </c:catAx>
      <c:valAx>
        <c:axId val="530145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Percentage Points of Real GDP Growth (Y-Y)</a:t>
                </a:r>
              </a:p>
            </c:rich>
          </c:tx>
          <c:layout>
            <c:manualLayout>
              <c:xMode val="edge"/>
              <c:yMode val="edge"/>
              <c:x val="1.4396877972231818E-3"/>
              <c:y val="0.15357716909268959"/>
            </c:manualLayout>
          </c:layout>
        </c:title>
        <c:numFmt formatCode="0" sourceLinked="0"/>
        <c:tickLblPos val="nextTo"/>
        <c:crossAx val="59494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930461505303168"/>
          <c:y val="0.62910871593941864"/>
          <c:w val="0.33585955086274705"/>
          <c:h val="0.18419014198680667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339707536557911E-2"/>
          <c:y val="0.10229832538538319"/>
          <c:w val="0.88310477856934555"/>
          <c:h val="0.71072034305570964"/>
        </c:manualLayout>
      </c:layout>
      <c:barChart>
        <c:barDir val="col"/>
        <c:grouping val="stacked"/>
        <c:ser>
          <c:idx val="1"/>
          <c:order val="1"/>
          <c:tx>
            <c:strRef>
              <c:f>GGB!$C$2</c:f>
              <c:strCache>
                <c:ptCount val="1"/>
                <c:pt idx="0">
                  <c:v>Primary Balance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127">
              <a:solidFill>
                <a:prstClr val="black">
                  <a:alpha val="50000"/>
                </a:prstClr>
              </a:solidFill>
            </a:ln>
          </c:spPr>
          <c:cat>
            <c:numRef>
              <c:f>GGB!$A$3:$A$16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GGB!$C$3:$C$16</c:f>
              <c:numCache>
                <c:formatCode>0.0</c:formatCode>
                <c:ptCount val="14"/>
                <c:pt idx="0">
                  <c:v>1.278278415646332</c:v>
                </c:pt>
                <c:pt idx="1">
                  <c:v>-5.7285813667255248</c:v>
                </c:pt>
                <c:pt idx="2">
                  <c:v>-9.5340066859393033</c:v>
                </c:pt>
                <c:pt idx="3">
                  <c:v>-8.1020576872678358</c:v>
                </c:pt>
                <c:pt idx="4">
                  <c:v>-5.1414513555318706</c:v>
                </c:pt>
                <c:pt idx="5">
                  <c:v>-3.8366472750426883</c:v>
                </c:pt>
                <c:pt idx="6">
                  <c:v>-1.4108277886161178</c:v>
                </c:pt>
                <c:pt idx="7">
                  <c:v>-6.0406014713179336E-2</c:v>
                </c:pt>
                <c:pt idx="8">
                  <c:v>1.1927877947295431</c:v>
                </c:pt>
                <c:pt idx="9">
                  <c:v>1.57491622786022</c:v>
                </c:pt>
                <c:pt idx="10">
                  <c:v>2.2178854322121437</c:v>
                </c:pt>
                <c:pt idx="11">
                  <c:v>2.9319256570988652</c:v>
                </c:pt>
                <c:pt idx="12">
                  <c:v>3.6027859856479547</c:v>
                </c:pt>
                <c:pt idx="13">
                  <c:v>4.3561949143957008</c:v>
                </c:pt>
              </c:numCache>
            </c:numRef>
          </c:val>
        </c:ser>
        <c:ser>
          <c:idx val="2"/>
          <c:order val="2"/>
          <c:tx>
            <c:strRef>
              <c:f>GGB!$D$2</c:f>
              <c:strCache>
                <c:ptCount val="1"/>
                <c:pt idx="0">
                  <c:v>Interest</c:v>
                </c:pt>
              </c:strCache>
            </c:strRef>
          </c:tx>
          <c:spPr>
            <a:pattFill prst="ltUpDiag">
              <a:fgClr>
                <a:srgbClr val="A5A5A5"/>
              </a:fgClr>
              <a:bgClr>
                <a:srgbClr val="FFFFFF"/>
              </a:bgClr>
            </a:pattFill>
            <a:ln w="127">
              <a:solidFill>
                <a:sysClr val="windowText" lastClr="000000">
                  <a:alpha val="50000"/>
                </a:sysClr>
              </a:solidFill>
            </a:ln>
          </c:spPr>
          <c:cat>
            <c:numRef>
              <c:f>GGB!$A$3:$A$16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GGB!$D$3:$D$16</c:f>
              <c:numCache>
                <c:formatCode>0.0</c:formatCode>
                <c:ptCount val="14"/>
                <c:pt idx="0">
                  <c:v>-1.0058500932660395</c:v>
                </c:pt>
                <c:pt idx="1">
                  <c:v>-1.2832450366564991</c:v>
                </c:pt>
                <c:pt idx="2">
                  <c:v>-2.0295751692304029</c:v>
                </c:pt>
                <c:pt idx="3">
                  <c:v>-2.9837262320527778</c:v>
                </c:pt>
                <c:pt idx="4">
                  <c:v>-3.4424293448392778</c:v>
                </c:pt>
                <c:pt idx="5">
                  <c:v>-4.1428612775317646</c:v>
                </c:pt>
                <c:pt idx="6">
                  <c:v>-4.3858093380093948</c:v>
                </c:pt>
                <c:pt idx="7">
                  <c:v>-4.0461243069488475</c:v>
                </c:pt>
                <c:pt idx="8">
                  <c:v>-3.4598411297440381</c:v>
                </c:pt>
                <c:pt idx="9">
                  <c:v>-3.2312111057922448</c:v>
                </c:pt>
                <c:pt idx="10">
                  <c:v>-3.1638158649982784</c:v>
                </c:pt>
                <c:pt idx="11">
                  <c:v>-3.0572968217310019</c:v>
                </c:pt>
                <c:pt idx="12">
                  <c:v>-2.9084001688476167</c:v>
                </c:pt>
                <c:pt idx="13">
                  <c:v>-2.706919258433798</c:v>
                </c:pt>
              </c:numCache>
            </c:numRef>
          </c:val>
        </c:ser>
        <c:overlap val="100"/>
        <c:axId val="60008320"/>
        <c:axId val="60009856"/>
      </c:barChart>
      <c:lineChart>
        <c:grouping val="standard"/>
        <c:ser>
          <c:idx val="0"/>
          <c:order val="0"/>
          <c:tx>
            <c:strRef>
              <c:f>GGB!$B$2</c:f>
              <c:strCache>
                <c:ptCount val="1"/>
                <c:pt idx="0">
                  <c:v>General Government Balance</c:v>
                </c:pt>
              </c:strCache>
            </c:strRef>
          </c:tx>
          <c:spPr>
            <a:ln w="22225">
              <a:solidFill>
                <a:prstClr val="black">
                  <a:alpha val="50000"/>
                </a:prstClr>
              </a:solidFill>
            </a:ln>
          </c:spPr>
          <c:marker>
            <c:symbol val="diamond"/>
            <c:size val="7"/>
            <c:spPr>
              <a:solidFill>
                <a:srgbClr val="1F497D">
                  <a:lumMod val="50000"/>
                </a:srgbClr>
              </a:solidFill>
            </c:spPr>
          </c:marker>
          <c:dLbls>
            <c:showVal val="1"/>
          </c:dLbls>
          <c:cat>
            <c:numRef>
              <c:f>GGB!$A$3:$A$16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GGB!$B$3:$B$16</c:f>
              <c:numCache>
                <c:formatCode>0.0</c:formatCode>
                <c:ptCount val="14"/>
                <c:pt idx="0">
                  <c:v>0.27242832238029197</c:v>
                </c:pt>
                <c:pt idx="1">
                  <c:v>-7.0118264033820346</c:v>
                </c:pt>
                <c:pt idx="2">
                  <c:v>-11.563581855169721</c:v>
                </c:pt>
                <c:pt idx="3">
                  <c:v>-11.085783919320624</c:v>
                </c:pt>
                <c:pt idx="4">
                  <c:v>-8.583880700371143</c:v>
                </c:pt>
                <c:pt idx="5">
                  <c:v>-7.9795085525744573</c:v>
                </c:pt>
                <c:pt idx="6">
                  <c:v>-5.7966371266255106</c:v>
                </c:pt>
                <c:pt idx="7">
                  <c:v>-4.1065303216620279</c:v>
                </c:pt>
                <c:pt idx="8">
                  <c:v>-2.2670533350144999</c:v>
                </c:pt>
                <c:pt idx="9">
                  <c:v>-1.6562948779320248</c:v>
                </c:pt>
                <c:pt idx="10">
                  <c:v>-0.94593043278613265</c:v>
                </c:pt>
                <c:pt idx="11">
                  <c:v>-0.1253711646321346</c:v>
                </c:pt>
                <c:pt idx="12">
                  <c:v>0.69438581680033762</c:v>
                </c:pt>
                <c:pt idx="13">
                  <c:v>1.6492756559619084</c:v>
                </c:pt>
              </c:numCache>
            </c:numRef>
          </c:val>
        </c:ser>
        <c:marker val="1"/>
        <c:axId val="60008320"/>
        <c:axId val="60009856"/>
      </c:lineChart>
      <c:catAx>
        <c:axId val="60008320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0009856"/>
        <c:crosses val="autoZero"/>
        <c:auto val="1"/>
        <c:lblAlgn val="ctr"/>
        <c:lblOffset val="100"/>
      </c:catAx>
      <c:valAx>
        <c:axId val="600098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IE" sz="1200"/>
                  <a:t>% GDP</a:t>
                </a:r>
              </a:p>
            </c:rich>
          </c:tx>
          <c:layout>
            <c:manualLayout>
              <c:xMode val="edge"/>
              <c:yMode val="edge"/>
              <c:x val="5.9992500937382943E-3"/>
              <c:y val="0.38378973050903847"/>
            </c:manualLayout>
          </c:layout>
        </c:title>
        <c:numFmt formatCode="0" sourceLinked="0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00083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2452476773736478"/>
          <c:y val="0.53504902711959312"/>
          <c:w val="0.45121476482106432"/>
          <c:h val="0.2243014665037219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ln>
      <a:noFill/>
    </a:ln>
  </c:sp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plotArea>
      <c:layout>
        <c:manualLayout>
          <c:layoutTarget val="inner"/>
          <c:xMode val="edge"/>
          <c:yMode val="edge"/>
          <c:x val="7.0370714170160428E-2"/>
          <c:y val="8.2833310423135659E-2"/>
          <c:w val="0.90278918814088871"/>
          <c:h val="0.72413459436406713"/>
        </c:manualLayout>
      </c:layout>
      <c:lineChart>
        <c:grouping val="standard"/>
        <c:ser>
          <c:idx val="0"/>
          <c:order val="0"/>
          <c:tx>
            <c:strRef>
              <c:f>[1]Inputs!$AT$4</c:f>
              <c:strCache>
                <c:ptCount val="1"/>
                <c:pt idx="0">
                  <c:v>GGD (% GNP)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Sheet3!$A$7:$A$27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2015f</c:v>
                </c:pt>
                <c:pt idx="16">
                  <c:v>2016f</c:v>
                </c:pt>
                <c:pt idx="17">
                  <c:v>2017f</c:v>
                </c:pt>
                <c:pt idx="18">
                  <c:v>2018f</c:v>
                </c:pt>
                <c:pt idx="19">
                  <c:v>2019f</c:v>
                </c:pt>
                <c:pt idx="20">
                  <c:v>2020f</c:v>
                </c:pt>
              </c:strCache>
            </c:strRef>
          </c:cat>
          <c:val>
            <c:numRef>
              <c:f>[1]Inputs!$AT$37:$AT$57</c:f>
              <c:numCache>
                <c:formatCode>#,##0.0</c:formatCode>
                <c:ptCount val="21"/>
                <c:pt idx="0">
                  <c:v>42.349857006672984</c:v>
                </c:pt>
                <c:pt idx="1">
                  <c:v>39.955040227165171</c:v>
                </c:pt>
                <c:pt idx="2">
                  <c:v>37.755862570441742</c:v>
                </c:pt>
                <c:pt idx="3">
                  <c:v>35.776124061570812</c:v>
                </c:pt>
                <c:pt idx="4">
                  <c:v>33.600524722194677</c:v>
                </c:pt>
                <c:pt idx="5">
                  <c:v>31.013012061664032</c:v>
                </c:pt>
                <c:pt idx="6">
                  <c:v>27.473543226877421</c:v>
                </c:pt>
                <c:pt idx="7">
                  <c:v>28.023751359640531</c:v>
                </c:pt>
                <c:pt idx="8">
                  <c:v>49.797008613840951</c:v>
                </c:pt>
                <c:pt idx="9">
                  <c:v>75.716166555745318</c:v>
                </c:pt>
                <c:pt idx="10">
                  <c:v>104.96259315323709</c:v>
                </c:pt>
                <c:pt idx="11">
                  <c:v>138.13865961404318</c:v>
                </c:pt>
                <c:pt idx="12">
                  <c:v>148.86319381996614</c:v>
                </c:pt>
                <c:pt idx="13">
                  <c:v>145.98013626656723</c:v>
                </c:pt>
                <c:pt idx="14">
                  <c:v>128.32716898723814</c:v>
                </c:pt>
                <c:pt idx="15">
                  <c:v>123.04107614632795</c:v>
                </c:pt>
                <c:pt idx="16">
                  <c:v>117.80146922265016</c:v>
                </c:pt>
                <c:pt idx="17">
                  <c:v>115.49615512171142</c:v>
                </c:pt>
                <c:pt idx="18">
                  <c:v>111.11125672513965</c:v>
                </c:pt>
                <c:pt idx="19">
                  <c:v>106.64307799347074</c:v>
                </c:pt>
                <c:pt idx="20">
                  <c:v>101.47790601242923</c:v>
                </c:pt>
              </c:numCache>
            </c:numRef>
          </c:val>
        </c:ser>
        <c:ser>
          <c:idx val="2"/>
          <c:order val="1"/>
          <c:tx>
            <c:strRef>
              <c:f>[1]Inputs!$AU$4</c:f>
              <c:strCache>
                <c:ptCount val="1"/>
                <c:pt idx="0">
                  <c:v>GGD (% Hybrid)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Sheet3!$A$7:$A$27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2015f</c:v>
                </c:pt>
                <c:pt idx="16">
                  <c:v>2016f</c:v>
                </c:pt>
                <c:pt idx="17">
                  <c:v>2017f</c:v>
                </c:pt>
                <c:pt idx="18">
                  <c:v>2018f</c:v>
                </c:pt>
                <c:pt idx="19">
                  <c:v>2019f</c:v>
                </c:pt>
                <c:pt idx="20">
                  <c:v>2020f</c:v>
                </c:pt>
              </c:strCache>
            </c:strRef>
          </c:cat>
          <c:val>
            <c:numRef>
              <c:f>[1]Inputs!$AU$37:$AU$57</c:f>
              <c:numCache>
                <c:formatCode>#,##0.0</c:formatCode>
                <c:ptCount val="21"/>
                <c:pt idx="0">
                  <c:v>39.686600315917275</c:v>
                </c:pt>
                <c:pt idx="1">
                  <c:v>37.064408143852781</c:v>
                </c:pt>
                <c:pt idx="2">
                  <c:v>34.591734425017208</c:v>
                </c:pt>
                <c:pt idx="3">
                  <c:v>33.253017935069764</c:v>
                </c:pt>
                <c:pt idx="4">
                  <c:v>31.27684437256757</c:v>
                </c:pt>
                <c:pt idx="5">
                  <c:v>28.90763418447106</c:v>
                </c:pt>
                <c:pt idx="6">
                  <c:v>25.864977853867494</c:v>
                </c:pt>
                <c:pt idx="7">
                  <c:v>26.245036054360412</c:v>
                </c:pt>
                <c:pt idx="8">
                  <c:v>46.644447491377733</c:v>
                </c:pt>
                <c:pt idx="9">
                  <c:v>69.69102560005112</c:v>
                </c:pt>
                <c:pt idx="10">
                  <c:v>97.177528029322986</c:v>
                </c:pt>
                <c:pt idx="11">
                  <c:v>125.91260695647566</c:v>
                </c:pt>
                <c:pt idx="12">
                  <c:v>136.66069940470388</c:v>
                </c:pt>
                <c:pt idx="13">
                  <c:v>135.92274683529956</c:v>
                </c:pt>
                <c:pt idx="14">
                  <c:v>120.14529544826026</c:v>
                </c:pt>
                <c:pt idx="15">
                  <c:v>115.1312612726334</c:v>
                </c:pt>
                <c:pt idx="16">
                  <c:v>110.10961236395578</c:v>
                </c:pt>
                <c:pt idx="17">
                  <c:v>107.70465819679646</c:v>
                </c:pt>
                <c:pt idx="18">
                  <c:v>103.35887203342433</c:v>
                </c:pt>
                <c:pt idx="19">
                  <c:v>98.986480416539408</c:v>
                </c:pt>
                <c:pt idx="20">
                  <c:v>94.004006537635888</c:v>
                </c:pt>
              </c:numCache>
            </c:numRef>
          </c:val>
        </c:ser>
        <c:ser>
          <c:idx val="1"/>
          <c:order val="2"/>
          <c:tx>
            <c:strRef>
              <c:f>[1]Inputs!$AS$4</c:f>
              <c:strCache>
                <c:ptCount val="1"/>
                <c:pt idx="0">
                  <c:v>GGD (% GDP)</c:v>
                </c:pt>
              </c:strCache>
            </c:strRef>
          </c:tx>
          <c:spPr>
            <a:ln>
              <a:solidFill>
                <a:schemeClr val="tx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Pos val="b"/>
            <c:showVal val="1"/>
          </c:dLbls>
          <c:cat>
            <c:strRef>
              <c:f>Sheet3!$A$7:$A$27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2015f</c:v>
                </c:pt>
                <c:pt idx="16">
                  <c:v>2016f</c:v>
                </c:pt>
                <c:pt idx="17">
                  <c:v>2017f</c:v>
                </c:pt>
                <c:pt idx="18">
                  <c:v>2018f</c:v>
                </c:pt>
                <c:pt idx="19">
                  <c:v>2019f</c:v>
                </c:pt>
                <c:pt idx="20">
                  <c:v>2020f</c:v>
                </c:pt>
              </c:strCache>
            </c:strRef>
          </c:cat>
          <c:val>
            <c:numRef>
              <c:f>[1]Inputs!$AS$37:$AS$57</c:f>
              <c:numCache>
                <c:formatCode>#,##0.0</c:formatCode>
                <c:ptCount val="21"/>
                <c:pt idx="0">
                  <c:v>36.26564253842804</c:v>
                </c:pt>
                <c:pt idx="1">
                  <c:v>33.435919438279221</c:v>
                </c:pt>
                <c:pt idx="2">
                  <c:v>30.728885403797928</c:v>
                </c:pt>
                <c:pt idx="3">
                  <c:v>30.071803369235031</c:v>
                </c:pt>
                <c:pt idx="4">
                  <c:v>28.337299800604633</c:v>
                </c:pt>
                <c:pt idx="5">
                  <c:v>26.236011185140093</c:v>
                </c:pt>
                <c:pt idx="6">
                  <c:v>23.776794605978484</c:v>
                </c:pt>
                <c:pt idx="7">
                  <c:v>23.963527133555917</c:v>
                </c:pt>
                <c:pt idx="8">
                  <c:v>42.59913308717293</c:v>
                </c:pt>
                <c:pt idx="9">
                  <c:v>62.259538170527172</c:v>
                </c:pt>
                <c:pt idx="10">
                  <c:v>87.448462359332567</c:v>
                </c:pt>
                <c:pt idx="11">
                  <c:v>111.15573952596429</c:v>
                </c:pt>
                <c:pt idx="12">
                  <c:v>121.69720123874852</c:v>
                </c:pt>
                <c:pt idx="13">
                  <c:v>123.19169751302977</c:v>
                </c:pt>
                <c:pt idx="14">
                  <c:v>109.65795094168661</c:v>
                </c:pt>
                <c:pt idx="15">
                  <c:v>105.00567393771276</c:v>
                </c:pt>
                <c:pt idx="16">
                  <c:v>100.28721876495932</c:v>
                </c:pt>
                <c:pt idx="17">
                  <c:v>97.807369991964194</c:v>
                </c:pt>
                <c:pt idx="18">
                  <c:v>93.566479709666751</c:v>
                </c:pt>
                <c:pt idx="19">
                  <c:v>89.36260025327141</c:v>
                </c:pt>
                <c:pt idx="20">
                  <c:v>84.652010941140716</c:v>
                </c:pt>
              </c:numCache>
            </c:numRef>
          </c:val>
        </c:ser>
        <c:marker val="1"/>
        <c:axId val="64895616"/>
        <c:axId val="59638144"/>
      </c:lineChart>
      <c:catAx>
        <c:axId val="64895616"/>
        <c:scaling>
          <c:orientation val="minMax"/>
        </c:scaling>
        <c:axPos val="b"/>
        <c:numFmt formatCode="General" sourceLinked="1"/>
        <c:tickLblPos val="nextTo"/>
        <c:crossAx val="59638144"/>
        <c:crosses val="autoZero"/>
        <c:auto val="1"/>
        <c:lblAlgn val="ctr"/>
        <c:lblOffset val="100"/>
      </c:catAx>
      <c:valAx>
        <c:axId val="59638144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numFmt formatCode="#,##0" sourceLinked="0"/>
        <c:tickLblPos val="nextTo"/>
        <c:crossAx val="64895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7068814965985"/>
          <c:y val="0.54644309234457911"/>
          <c:w val="0.27863194008533398"/>
          <c:h val="0.24077835437639564"/>
        </c:manualLayout>
      </c:layout>
      <c:overlay val="1"/>
    </c:legend>
    <c:plotVisOnly val="1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>
        <c:manualLayout>
          <c:layoutTarget val="inner"/>
          <c:xMode val="edge"/>
          <c:yMode val="edge"/>
          <c:x val="7.7452632828763954E-2"/>
          <c:y val="8.1932405065065203E-2"/>
          <c:w val="0.92103998058981662"/>
          <c:h val="0.6597491045779601"/>
        </c:manualLayout>
      </c:layout>
      <c:areaChart>
        <c:grouping val="stacked"/>
        <c:ser>
          <c:idx val="1"/>
          <c:order val="1"/>
          <c:tx>
            <c:strRef>
              <c:f>'Fan Chart'!$A$32</c:f>
              <c:strCache>
                <c:ptCount val="1"/>
                <c:pt idx="0">
                  <c:v>10th</c:v>
                </c:pt>
              </c:strCache>
            </c:strRef>
          </c:tx>
          <c:spPr>
            <a:noFill/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Chart'!$B$32:$J$32</c:f>
              <c:numCache>
                <c:formatCode>0.0</c:formatCode>
                <c:ptCount val="9"/>
                <c:pt idx="0">
                  <c:v>-3.0878443011415952</c:v>
                </c:pt>
                <c:pt idx="1">
                  <c:v>-6.8489411711868051</c:v>
                </c:pt>
                <c:pt idx="2">
                  <c:v>-0.75385849125187865</c:v>
                </c:pt>
                <c:pt idx="3">
                  <c:v>2.1860534192649737</c:v>
                </c:pt>
                <c:pt idx="4">
                  <c:v>-0.76287414992243696</c:v>
                </c:pt>
                <c:pt idx="5">
                  <c:v>-1.044035027620362</c:v>
                </c:pt>
                <c:pt idx="6">
                  <c:v>2.7518809578686607</c:v>
                </c:pt>
                <c:pt idx="7">
                  <c:v>1.690767562069432</c:v>
                </c:pt>
                <c:pt idx="8">
                  <c:v>0.37029311665941744</c:v>
                </c:pt>
              </c:numCache>
            </c:numRef>
          </c:val>
        </c:ser>
        <c:ser>
          <c:idx val="2"/>
          <c:order val="2"/>
          <c:tx>
            <c:strRef>
              <c:f>'Fan Chart'!$A$33</c:f>
              <c:strCache>
                <c:ptCount val="1"/>
                <c:pt idx="0">
                  <c:v>20th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Chart'!$B$33:$J$33</c:f>
              <c:numCache>
                <c:formatCode>0.0</c:formatCode>
                <c:ptCount val="9"/>
                <c:pt idx="0">
                  <c:v>0.16417764288667902</c:v>
                </c:pt>
                <c:pt idx="1">
                  <c:v>0.16417764288667938</c:v>
                </c:pt>
                <c:pt idx="2">
                  <c:v>0.16417764288667902</c:v>
                </c:pt>
                <c:pt idx="3">
                  <c:v>0.20130591584961888</c:v>
                </c:pt>
                <c:pt idx="4">
                  <c:v>0.15451567560180046</c:v>
                </c:pt>
                <c:pt idx="5">
                  <c:v>0.41780972672028288</c:v>
                </c:pt>
                <c:pt idx="6">
                  <c:v>0.69700880503664386</c:v>
                </c:pt>
                <c:pt idx="7">
                  <c:v>0.78285614749311261</c:v>
                </c:pt>
                <c:pt idx="8">
                  <c:v>1.1773479338011787</c:v>
                </c:pt>
              </c:numCache>
            </c:numRef>
          </c:val>
        </c:ser>
        <c:ser>
          <c:idx val="3"/>
          <c:order val="3"/>
          <c:tx>
            <c:strRef>
              <c:f>'Fan Chart'!$A$34</c:f>
              <c:strCache>
                <c:ptCount val="1"/>
                <c:pt idx="0">
                  <c:v>30th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Chart'!$B$34:$J$34</c:f>
              <c:numCache>
                <c:formatCode>0.0</c:formatCode>
                <c:ptCount val="9"/>
                <c:pt idx="0">
                  <c:v>0.11838363131951532</c:v>
                </c:pt>
                <c:pt idx="1">
                  <c:v>0.11838363131951546</c:v>
                </c:pt>
                <c:pt idx="2">
                  <c:v>0.11838363131951501</c:v>
                </c:pt>
                <c:pt idx="3">
                  <c:v>0.14515572830356568</c:v>
                </c:pt>
                <c:pt idx="4">
                  <c:v>0.11141667313469239</c:v>
                </c:pt>
                <c:pt idx="5">
                  <c:v>0.30127020817262962</c:v>
                </c:pt>
                <c:pt idx="6">
                  <c:v>0.50259238682619056</c:v>
                </c:pt>
                <c:pt idx="7">
                  <c:v>0.56449436056899671</c:v>
                </c:pt>
                <c:pt idx="8">
                  <c:v>0.84895069315933402</c:v>
                </c:pt>
              </c:numCache>
            </c:numRef>
          </c:val>
        </c:ser>
        <c:ser>
          <c:idx val="4"/>
          <c:order val="4"/>
          <c:tx>
            <c:strRef>
              <c:f>'Fan Chart'!$A$35</c:f>
              <c:strCache>
                <c:ptCount val="1"/>
                <c:pt idx="0">
                  <c:v>40th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Chart'!$B$35:$J$35</c:f>
              <c:numCache>
                <c:formatCode>0.0</c:formatCode>
                <c:ptCount val="9"/>
                <c:pt idx="0">
                  <c:v>0.10115444797935012</c:v>
                </c:pt>
                <c:pt idx="1">
                  <c:v>0.10115444797934892</c:v>
                </c:pt>
                <c:pt idx="2">
                  <c:v>0.10115444797935026</c:v>
                </c:pt>
                <c:pt idx="3">
                  <c:v>0.12403021772459556</c:v>
                </c:pt>
                <c:pt idx="4">
                  <c:v>9.5201439092683207E-2</c:v>
                </c:pt>
                <c:pt idx="5">
                  <c:v>0.25742428459619726</c:v>
                </c:pt>
                <c:pt idx="6">
                  <c:v>0.4294466632030623</c:v>
                </c:pt>
                <c:pt idx="7">
                  <c:v>0.48233961734708097</c:v>
                </c:pt>
                <c:pt idx="8">
                  <c:v>0.72539706521118263</c:v>
                </c:pt>
              </c:numCache>
            </c:numRef>
          </c:val>
        </c:ser>
        <c:ser>
          <c:idx val="5"/>
          <c:order val="5"/>
          <c:tx>
            <c:strRef>
              <c:f>'Fan Chart'!$A$37</c:f>
              <c:strCache>
                <c:ptCount val="1"/>
                <c:pt idx="0">
                  <c:v>60th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Chart'!$B$37:$J$37</c:f>
              <c:numCache>
                <c:formatCode>0.0</c:formatCode>
                <c:ptCount val="9"/>
                <c:pt idx="0">
                  <c:v>0.18909325955583808</c:v>
                </c:pt>
                <c:pt idx="1">
                  <c:v>0.18909325955583808</c:v>
                </c:pt>
                <c:pt idx="2">
                  <c:v>0.18909325955583808</c:v>
                </c:pt>
                <c:pt idx="3">
                  <c:v>0.23185612320035437</c:v>
                </c:pt>
                <c:pt idx="4">
                  <c:v>0.17796499108093597</c:v>
                </c:pt>
                <c:pt idx="5">
                  <c:v>0.48121657559795827</c:v>
                </c:pt>
                <c:pt idx="6">
                  <c:v>0.80278693594395767</c:v>
                </c:pt>
                <c:pt idx="7">
                  <c:v>0.90166248028652607</c:v>
                </c:pt>
                <c:pt idx="8">
                  <c:v>1.3560223823377777</c:v>
                </c:pt>
              </c:numCache>
            </c:numRef>
          </c:val>
        </c:ser>
        <c:ser>
          <c:idx val="6"/>
          <c:order val="6"/>
          <c:tx>
            <c:strRef>
              <c:f>'Fan Chart'!$A$38</c:f>
              <c:strCache>
                <c:ptCount val="1"/>
                <c:pt idx="0">
                  <c:v>70th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Chart'!$B$38:$J$38</c:f>
              <c:numCache>
                <c:formatCode>0.0</c:formatCode>
                <c:ptCount val="9"/>
                <c:pt idx="0">
                  <c:v>0.10115444797935005</c:v>
                </c:pt>
                <c:pt idx="1">
                  <c:v>0.10115444797935069</c:v>
                </c:pt>
                <c:pt idx="2">
                  <c:v>0.10115444797935008</c:v>
                </c:pt>
                <c:pt idx="3">
                  <c:v>0.1240302177245951</c:v>
                </c:pt>
                <c:pt idx="4">
                  <c:v>9.5201439092683068E-2</c:v>
                </c:pt>
                <c:pt idx="5">
                  <c:v>0.25742428459619715</c:v>
                </c:pt>
                <c:pt idx="6">
                  <c:v>0.42944666320306141</c:v>
                </c:pt>
                <c:pt idx="7">
                  <c:v>0.48233961734708192</c:v>
                </c:pt>
                <c:pt idx="8">
                  <c:v>0.72539706521118164</c:v>
                </c:pt>
              </c:numCache>
            </c:numRef>
          </c:val>
        </c:ser>
        <c:ser>
          <c:idx val="7"/>
          <c:order val="7"/>
          <c:tx>
            <c:strRef>
              <c:f>'Fan Chart'!$A$39</c:f>
              <c:strCache>
                <c:ptCount val="1"/>
                <c:pt idx="0">
                  <c:v>80th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Chart'!$B$39:$J$39</c:f>
              <c:numCache>
                <c:formatCode>0.0</c:formatCode>
                <c:ptCount val="9"/>
                <c:pt idx="0">
                  <c:v>0.11838363131951549</c:v>
                </c:pt>
                <c:pt idx="1">
                  <c:v>0.11838363131951546</c:v>
                </c:pt>
                <c:pt idx="2">
                  <c:v>0.11838363131951546</c:v>
                </c:pt>
                <c:pt idx="3">
                  <c:v>0.14515572830356613</c:v>
                </c:pt>
                <c:pt idx="4">
                  <c:v>0.11141667313469261</c:v>
                </c:pt>
                <c:pt idx="5">
                  <c:v>0.30127020817263001</c:v>
                </c:pt>
                <c:pt idx="6">
                  <c:v>0.50259238682619101</c:v>
                </c:pt>
                <c:pt idx="7">
                  <c:v>0.56449436056899671</c:v>
                </c:pt>
                <c:pt idx="8">
                  <c:v>0.84895069315933513</c:v>
                </c:pt>
              </c:numCache>
            </c:numRef>
          </c:val>
        </c:ser>
        <c:ser>
          <c:idx val="8"/>
          <c:order val="8"/>
          <c:tx>
            <c:strRef>
              <c:f>'Fan Chart'!$A$40</c:f>
              <c:strCache>
                <c:ptCount val="1"/>
                <c:pt idx="0">
                  <c:v>90th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25400">
              <a:noFill/>
            </a:ln>
          </c:spP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Chart'!$B$40:$J$40</c:f>
              <c:numCache>
                <c:formatCode>0.0</c:formatCode>
                <c:ptCount val="9"/>
                <c:pt idx="0">
                  <c:v>0.16417764288667902</c:v>
                </c:pt>
                <c:pt idx="1">
                  <c:v>0.16417764288667938</c:v>
                </c:pt>
                <c:pt idx="2">
                  <c:v>0.16417764288667902</c:v>
                </c:pt>
                <c:pt idx="3">
                  <c:v>0.20130591584961888</c:v>
                </c:pt>
                <c:pt idx="4">
                  <c:v>0.15451567560180046</c:v>
                </c:pt>
                <c:pt idx="5">
                  <c:v>0.41780972672028271</c:v>
                </c:pt>
                <c:pt idx="6">
                  <c:v>0.69700880503664386</c:v>
                </c:pt>
                <c:pt idx="7">
                  <c:v>0.78285614749311361</c:v>
                </c:pt>
                <c:pt idx="8">
                  <c:v>1.177347933801179</c:v>
                </c:pt>
              </c:numCache>
            </c:numRef>
          </c:val>
        </c:ser>
        <c:axId val="64834944"/>
        <c:axId val="64845312"/>
      </c:areaChart>
      <c:lineChart>
        <c:grouping val="standard"/>
        <c:ser>
          <c:idx val="0"/>
          <c:order val="0"/>
          <c:tx>
            <c:strRef>
              <c:f>'Fan Chart'!$A$21</c:f>
              <c:strCache>
                <c:ptCount val="1"/>
                <c:pt idx="0">
                  <c:v>Mean/Median/Mode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chemeClr val="accent2"/>
                </a:solidFill>
                <a:prstDash val="solid"/>
              </a:ln>
            </c:spPr>
          </c:dPt>
          <c:dPt>
            <c:idx val="6"/>
            <c:spPr>
              <a:ln>
                <a:solidFill>
                  <a:schemeClr val="accent2"/>
                </a:solidFill>
                <a:prstDash val="solid"/>
              </a:ln>
            </c:spPr>
          </c:dPt>
          <c:dPt>
            <c:idx val="7"/>
            <c:spPr>
              <a:ln>
                <a:solidFill>
                  <a:schemeClr val="accent2"/>
                </a:solidFill>
                <a:prstDash val="sysDash"/>
              </a:ln>
            </c:spPr>
          </c:dPt>
          <c:dPt>
            <c:idx val="8"/>
            <c:spPr>
              <a:ln>
                <a:solidFill>
                  <a:schemeClr val="accent2"/>
                </a:solidFill>
                <a:prstDash val="sysDash"/>
              </a:ln>
            </c:spPr>
          </c:dPt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Chart'!$B$21:$J$21</c:f>
              <c:numCache>
                <c:formatCode>0.0</c:formatCode>
                <c:ptCount val="9"/>
                <c:pt idx="0">
                  <c:v>-2.6095819491781302</c:v>
                </c:pt>
                <c:pt idx="1">
                  <c:v>-6.3706788192233414</c:v>
                </c:pt>
                <c:pt idx="2">
                  <c:v>-0.27559613928841431</c:v>
                </c:pt>
                <c:pt idx="3">
                  <c:v>2.7724733427429347</c:v>
                </c:pt>
                <c:pt idx="4">
                  <c:v>-0.31275786655279308</c:v>
                </c:pt>
                <c:pt idx="5">
                  <c:v>0.17307747966772713</c:v>
                </c:pt>
                <c:pt idx="6">
                  <c:v>4.7823222809065404</c:v>
                </c:pt>
                <c:pt idx="7">
                  <c:v>3.9712889276218823</c:v>
                </c:pt>
                <c:pt idx="8">
                  <c:v>3.8</c:v>
                </c:pt>
              </c:numCache>
            </c:numRef>
          </c:val>
        </c:ser>
        <c:ser>
          <c:idx val="9"/>
          <c:order val="9"/>
          <c:tx>
            <c:strRef>
              <c:f>'Fan Chart'!$A$41</c:f>
              <c:strCache>
                <c:ptCount val="1"/>
                <c:pt idx="0">
                  <c:v>Markers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diamond"/>
            <c:size val="4"/>
            <c:spPr>
              <a:solidFill>
                <a:sysClr val="window" lastClr="FFFFFF">
                  <a:lumMod val="75000"/>
                  <a:alpha val="67000"/>
                </a:sys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numRef>
              <c:f>'Fan Chart'!$B$7:$J$7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'Fan Chart'!$B$41:$J$41</c:f>
              <c:numCache>
                <c:formatCode>General</c:formatCode>
                <c:ptCount val="9"/>
                <c:pt idx="0" formatCode="0.0">
                  <c:v>8</c:v>
                </c:pt>
                <c:pt idx="6" formatCode="0.0">
                  <c:v>8</c:v>
                </c:pt>
                <c:pt idx="8" formatCode="0.0">
                  <c:v>8</c:v>
                </c:pt>
              </c:numCache>
            </c:numRef>
          </c:val>
        </c:ser>
        <c:marker val="1"/>
        <c:axId val="64834944"/>
        <c:axId val="64845312"/>
      </c:lineChart>
      <c:catAx>
        <c:axId val="64834944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64845312"/>
        <c:crosses val="autoZero"/>
        <c:auto val="1"/>
        <c:lblAlgn val="ctr"/>
        <c:lblOffset val="100"/>
      </c:catAx>
      <c:valAx>
        <c:axId val="64845312"/>
        <c:scaling>
          <c:orientation val="minMax"/>
          <c:max val="8"/>
        </c:scaling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US" sz="1200"/>
                  <a:t>%</a:t>
                </a:r>
              </a:p>
            </c:rich>
          </c:tx>
          <c:layout>
            <c:manualLayout>
              <c:xMode val="edge"/>
              <c:yMode val="edge"/>
              <c:x val="1.2456749749306641E-2"/>
              <c:y val="0.43306586814882403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64834944"/>
        <c:crossesAt val="1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76166014792278602"/>
          <c:y val="0.49472319976967555"/>
          <c:w val="0.12829747312027356"/>
          <c:h val="5.0932329897617534E-2"/>
        </c:manualLayout>
      </c:layout>
    </c:legend>
    <c:plotVisOnly val="1"/>
    <c:dispBlanksAs val="span"/>
  </c:chart>
  <c:spPr>
    <a:ln w="57150">
      <a:noFill/>
    </a:ln>
  </c:spPr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991864384804873E-2"/>
          <c:y val="0.11158573928259002"/>
          <c:w val="0.76135274860624857"/>
          <c:h val="0.70249154122089663"/>
        </c:manualLayout>
      </c:layout>
      <c:lineChart>
        <c:grouping val="standard"/>
        <c:ser>
          <c:idx val="1"/>
          <c:order val="0"/>
          <c:tx>
            <c:strRef>
              <c:f>Dynamics!$BJ$82</c:f>
              <c:strCache>
                <c:ptCount val="1"/>
                <c:pt idx="0">
                  <c:v>+1.5</c:v>
                </c:pt>
              </c:strCache>
            </c:strRef>
          </c:tx>
          <c:spPr>
            <a:ln>
              <a:solidFill>
                <a:sysClr val="window" lastClr="FFFFFF">
                  <a:lumMod val="75000"/>
                </a:sysClr>
              </a:solidFill>
              <a:prstDash val="sysDot"/>
            </a:ln>
          </c:spPr>
          <c:marker>
            <c:symbol val="none"/>
          </c:marker>
          <c:val>
            <c:numRef>
              <c:f>Dynamics!$BJ$125:$BJ$133</c:f>
              <c:numCache>
                <c:formatCode>General</c:formatCode>
                <c:ptCount val="9"/>
                <c:pt idx="3" formatCode="0.0">
                  <c:v>-2.2670533350145141</c:v>
                </c:pt>
                <c:pt idx="4" formatCode="0.0">
                  <c:v>-0.9636783430667466</c:v>
                </c:pt>
                <c:pt idx="5" formatCode="0.0">
                  <c:v>0.44433104989987388</c:v>
                </c:pt>
                <c:pt idx="6" formatCode="0.0">
                  <c:v>1.9561573761814182</c:v>
                </c:pt>
                <c:pt idx="7" formatCode="0.0">
                  <c:v>3.4694976558773303</c:v>
                </c:pt>
                <c:pt idx="8" formatCode="0.0">
                  <c:v>5.1189723872269655</c:v>
                </c:pt>
              </c:numCache>
            </c:numRef>
          </c:val>
        </c:ser>
        <c:ser>
          <c:idx val="3"/>
          <c:order val="1"/>
          <c:tx>
            <c:strRef>
              <c:f>Dynamics!$BN$82</c:f>
              <c:strCache>
                <c:ptCount val="1"/>
                <c:pt idx="0">
                  <c:v>+1</c:v>
                </c:pt>
              </c:strCache>
            </c:strRef>
          </c:tx>
          <c:spPr>
            <a:ln w="31750">
              <a:solidFill>
                <a:schemeClr val="accent2">
                  <a:lumMod val="75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Dynamics!$BN$125:$BN$133</c:f>
              <c:numCache>
                <c:formatCode>General</c:formatCode>
                <c:ptCount val="9"/>
                <c:pt idx="3" formatCode="0.0">
                  <c:v>-2.2670533350145141</c:v>
                </c:pt>
                <c:pt idx="4" formatCode="0.0">
                  <c:v>-1.1923798278702953</c:v>
                </c:pt>
                <c:pt idx="5" formatCode="0.0">
                  <c:v>-1.2524476722757961E-2</c:v>
                </c:pt>
                <c:pt idx="6" formatCode="0.0">
                  <c:v>1.27542661786673</c:v>
                </c:pt>
                <c:pt idx="7" formatCode="0.0">
                  <c:v>2.5663171024726021</c:v>
                </c:pt>
                <c:pt idx="8" formatCode="0.0">
                  <c:v>3.9951958882044205</c:v>
                </c:pt>
              </c:numCache>
            </c:numRef>
          </c:val>
        </c:ser>
        <c:ser>
          <c:idx val="5"/>
          <c:order val="2"/>
          <c:tx>
            <c:strRef>
              <c:f>Dynamics!$BR$82</c:f>
              <c:strCache>
                <c:ptCount val="1"/>
                <c:pt idx="0">
                  <c:v>+0.5</c:v>
                </c:pt>
              </c:strCache>
            </c:strRef>
          </c:tx>
          <c:spPr>
            <a:ln>
              <a:solidFill>
                <a:srgbClr val="10253F"/>
              </a:solidFill>
              <a:prstDash val="dash"/>
            </a:ln>
          </c:spPr>
          <c:marker>
            <c:symbol val="none"/>
          </c:marker>
          <c:val>
            <c:numRef>
              <c:f>Dynamics!$BR$125:$BR$133</c:f>
              <c:numCache>
                <c:formatCode>General</c:formatCode>
                <c:ptCount val="9"/>
                <c:pt idx="3" formatCode="0.0">
                  <c:v>-2.2670533350145141</c:v>
                </c:pt>
                <c:pt idx="4" formatCode="0.0">
                  <c:v>-1.4232417533731772</c:v>
                </c:pt>
                <c:pt idx="5" formatCode="0.0">
                  <c:v>-0.47590337433381424</c:v>
                </c:pt>
                <c:pt idx="6" formatCode="0.0">
                  <c:v>0.58168783870787433</c:v>
                </c:pt>
                <c:pt idx="7" formatCode="0.0">
                  <c:v>1.641488374669126</c:v>
                </c:pt>
                <c:pt idx="8" formatCode="0.0">
                  <c:v>2.8389958699518667</c:v>
                </c:pt>
              </c:numCache>
            </c:numRef>
          </c:val>
        </c:ser>
        <c:ser>
          <c:idx val="0"/>
          <c:order val="3"/>
          <c:tx>
            <c:v>Base</c:v>
          </c:tx>
          <c:spPr>
            <a:ln w="38100">
              <a:solidFill>
                <a:srgbClr val="C0504D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Dynamics!$BG$84:$BG$92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Dynamics!$BH$84:$BH$92</c:f>
              <c:numCache>
                <c:formatCode>0.0</c:formatCode>
                <c:ptCount val="9"/>
                <c:pt idx="0">
                  <c:v>-7.9795085525744804</c:v>
                </c:pt>
                <c:pt idx="1">
                  <c:v>-5.796637126625531</c:v>
                </c:pt>
                <c:pt idx="2">
                  <c:v>-4.1065303216620475</c:v>
                </c:pt>
                <c:pt idx="3">
                  <c:v>-2.2670533350145141</c:v>
                </c:pt>
                <c:pt idx="4">
                  <c:v>-1.6562948779320394</c:v>
                </c:pt>
                <c:pt idx="5">
                  <c:v>-0.94593043278615063</c:v>
                </c:pt>
                <c:pt idx="6">
                  <c:v>-0.12537116463216186</c:v>
                </c:pt>
                <c:pt idx="7">
                  <c:v>0.69438581680030964</c:v>
                </c:pt>
                <c:pt idx="8">
                  <c:v>1.649275655961882</c:v>
                </c:pt>
              </c:numCache>
            </c:numRef>
          </c:val>
        </c:ser>
        <c:ser>
          <c:idx val="6"/>
          <c:order val="4"/>
          <c:tx>
            <c:strRef>
              <c:f>Dynamics!$BT$82</c:f>
              <c:strCache>
                <c:ptCount val="1"/>
                <c:pt idx="0">
                  <c:v>-0.5</c:v>
                </c:pt>
              </c:strCache>
            </c:strRef>
          </c:tx>
          <c:spPr>
            <a:ln>
              <a:solidFill>
                <a:srgbClr val="10253F"/>
              </a:solidFill>
              <a:prstDash val="dash"/>
            </a:ln>
          </c:spPr>
          <c:marker>
            <c:symbol val="none"/>
          </c:marker>
          <c:val>
            <c:numRef>
              <c:f>Dynamics!$BT$125:$BT$133</c:f>
              <c:numCache>
                <c:formatCode>General</c:formatCode>
                <c:ptCount val="9"/>
                <c:pt idx="3" formatCode="0.0">
                  <c:v>-2.2670533350145141</c:v>
                </c:pt>
                <c:pt idx="4" formatCode="0.0">
                  <c:v>-1.8915705465663137</c:v>
                </c:pt>
                <c:pt idx="5" formatCode="0.0">
                  <c:v>-1.4227334402783838</c:v>
                </c:pt>
                <c:pt idx="6" formatCode="0.0">
                  <c:v>-0.84607163064451996</c:v>
                </c:pt>
                <c:pt idx="7" formatCode="0.0">
                  <c:v>-0.27563742468372071</c:v>
                </c:pt>
                <c:pt idx="8" formatCode="0.0">
                  <c:v>0.42489597161241205</c:v>
                </c:pt>
              </c:numCache>
            </c:numRef>
          </c:val>
        </c:ser>
        <c:ser>
          <c:idx val="4"/>
          <c:order val="5"/>
          <c:tx>
            <c:strRef>
              <c:f>Dynamics!$BP$82</c:f>
              <c:strCache>
                <c:ptCount val="1"/>
                <c:pt idx="0">
                  <c:v>-1</c:v>
                </c:pt>
              </c:strCache>
            </c:strRef>
          </c:tx>
          <c:spPr>
            <a:ln w="31750">
              <a:solidFill>
                <a:srgbClr val="953735"/>
              </a:solidFill>
              <a:prstDash val="sysDot"/>
            </a:ln>
          </c:spPr>
          <c:marker>
            <c:symbol val="none"/>
          </c:marker>
          <c:val>
            <c:numRef>
              <c:f>Dynamics!$BP$125:$BP$133</c:f>
              <c:numCache>
                <c:formatCode>General</c:formatCode>
                <c:ptCount val="9"/>
                <c:pt idx="3" formatCode="0.0">
                  <c:v>-2.2670533350145141</c:v>
                </c:pt>
                <c:pt idx="4" formatCode="0.0">
                  <c:v>-2.1291007050122412</c:v>
                </c:pt>
                <c:pt idx="5" formatCode="0.0">
                  <c:v>-1.9064432702232021</c:v>
                </c:pt>
                <c:pt idx="6" formatCode="0.0">
                  <c:v>-1.5807441395102861</c:v>
                </c:pt>
                <c:pt idx="7" formatCode="0.0">
                  <c:v>-1.2692502260148804</c:v>
                </c:pt>
                <c:pt idx="8" formatCode="0.0">
                  <c:v>-0.8353269263709665</c:v>
                </c:pt>
              </c:numCache>
            </c:numRef>
          </c:val>
        </c:ser>
        <c:ser>
          <c:idx val="2"/>
          <c:order val="6"/>
          <c:tx>
            <c:strRef>
              <c:f>Dynamics!$BL$82</c:f>
              <c:strCache>
                <c:ptCount val="1"/>
                <c:pt idx="0">
                  <c:v>-1.5</c:v>
                </c:pt>
              </c:strCache>
            </c:strRef>
          </c:tx>
          <c:spPr>
            <a:ln w="31750">
              <a:solidFill>
                <a:sysClr val="window" lastClr="FFFFFF">
                  <a:lumMod val="75000"/>
                </a:sysClr>
              </a:solidFill>
              <a:prstDash val="sysDot"/>
            </a:ln>
          </c:spPr>
          <c:marker>
            <c:symbol val="none"/>
          </c:marker>
          <c:val>
            <c:numRef>
              <c:f>Dynamics!$BL$125:$BL$133</c:f>
              <c:numCache>
                <c:formatCode>General</c:formatCode>
                <c:ptCount val="9"/>
                <c:pt idx="3" formatCode="0.0">
                  <c:v>-2.2670533350145141</c:v>
                </c:pt>
                <c:pt idx="4" formatCode="0.0">
                  <c:v>-2.3689179141829202</c:v>
                </c:pt>
                <c:pt idx="5" formatCode="0.0">
                  <c:v>-2.3971939710659202</c:v>
                </c:pt>
                <c:pt idx="6" formatCode="0.0">
                  <c:v>-2.3297289315795107</c:v>
                </c:pt>
                <c:pt idx="7" formatCode="0.0">
                  <c:v>-2.287144347186155</c:v>
                </c:pt>
                <c:pt idx="8" formatCode="0.0">
                  <c:v>-2.1326232121636335</c:v>
                </c:pt>
              </c:numCache>
            </c:numRef>
          </c:val>
        </c:ser>
        <c:marker val="1"/>
        <c:axId val="64587648"/>
        <c:axId val="64589184"/>
      </c:lineChart>
      <c:catAx>
        <c:axId val="64587648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4589184"/>
        <c:crosses val="autoZero"/>
        <c:auto val="1"/>
        <c:lblAlgn val="ctr"/>
        <c:lblOffset val="100"/>
      </c:catAx>
      <c:valAx>
        <c:axId val="645891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US" sz="1200"/>
                  <a:t>General Government Balance, % of GDP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45876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ln>
      <a:noFill/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865532808398937"/>
          <c:y val="0.13936351706036701"/>
          <c:w val="0.82754288713910762"/>
          <c:h val="0.54814058736485105"/>
        </c:manualLayout>
      </c:layout>
      <c:lineChart>
        <c:grouping val="standard"/>
        <c:ser>
          <c:idx val="0"/>
          <c:order val="0"/>
          <c:tx>
            <c:strRef>
              <c:f>'Figure 4.3'!$A$5</c:f>
              <c:strCache>
                <c:ptCount val="1"/>
                <c:pt idx="0">
                  <c:v>Change in structural balance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'Figure 4.3'!$D$1:$I$1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'Figure 4.3'!$D$5:$I$5</c:f>
              <c:numCache>
                <c:formatCode>0.0</c:formatCode>
                <c:ptCount val="6"/>
                <c:pt idx="0">
                  <c:v>1.4</c:v>
                </c:pt>
                <c:pt idx="1">
                  <c:v>0.30000000000000032</c:v>
                </c:pt>
                <c:pt idx="2">
                  <c:v>0.99999999999999978</c:v>
                </c:pt>
                <c:pt idx="3">
                  <c:v>1</c:v>
                </c:pt>
                <c:pt idx="4">
                  <c:v>1.1000000000000001</c:v>
                </c:pt>
                <c:pt idx="5">
                  <c:v>1.3</c:v>
                </c:pt>
              </c:numCache>
            </c:numRef>
          </c:val>
        </c:ser>
        <c:ser>
          <c:idx val="1"/>
          <c:order val="1"/>
          <c:tx>
            <c:strRef>
              <c:f>'Figure 4.3'!$A$6</c:f>
              <c:strCache>
                <c:ptCount val="1"/>
                <c:pt idx="0">
                  <c:v>Adjustment path condition 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numRef>
              <c:f>'Figure 4.3'!$B$1:$I$1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'Figure 4.3'!$D$6:$I$6</c:f>
              <c:numCache>
                <c:formatCode>General</c:formatCode>
                <c:ptCount val="6"/>
                <c:pt idx="0">
                  <c:v>0.60000000000000064</c:v>
                </c:pt>
                <c:pt idx="1">
                  <c:v>0.60000000000000064</c:v>
                </c:pt>
                <c:pt idx="2">
                  <c:v>0.60000000000000064</c:v>
                </c:pt>
                <c:pt idx="3">
                  <c:v>0.60000000000000064</c:v>
                </c:pt>
                <c:pt idx="4">
                  <c:v>0.60000000000000064</c:v>
                </c:pt>
              </c:numCache>
            </c:numRef>
          </c:val>
        </c:ser>
        <c:marker val="1"/>
        <c:axId val="64911616"/>
        <c:axId val="64767104"/>
      </c:lineChart>
      <c:catAx>
        <c:axId val="6491161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64767104"/>
        <c:crosses val="autoZero"/>
        <c:auto val="1"/>
        <c:lblAlgn val="ctr"/>
        <c:lblOffset val="100"/>
      </c:catAx>
      <c:valAx>
        <c:axId val="647671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900" b="0"/>
                </a:pPr>
                <a:r>
                  <a:rPr lang="en-US" sz="900"/>
                  <a:t>Change in Structural Balance, % of GDP</a:t>
                </a:r>
              </a:p>
            </c:rich>
          </c:tx>
          <c:layout>
            <c:manualLayout>
              <c:xMode val="edge"/>
              <c:yMode val="edge"/>
              <c:x val="1.8364934383202101E-2"/>
              <c:y val="7.9178349657512317E-2"/>
            </c:manualLayout>
          </c:layout>
        </c:title>
        <c:numFmt formatCode="0.0" sourceLinked="1"/>
        <c:tickLblPos val="nextTo"/>
        <c:spPr>
          <a:ln>
            <a:solidFill>
              <a:schemeClr val="tx1"/>
            </a:solidFill>
          </a:ln>
        </c:spPr>
        <c:crossAx val="64911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0990656167979161"/>
          <c:y val="0.52486460533896651"/>
          <c:w val="0.57409343832021065"/>
          <c:h val="0.11479194673836512"/>
        </c:manualLayout>
      </c:layout>
      <c:overlay val="1"/>
    </c:legend>
    <c:plotVisOnly val="1"/>
    <c:dispBlanksAs val="gap"/>
  </c:chart>
  <c:spPr>
    <a:ln>
      <a:noFill/>
    </a:ln>
  </c:spPr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313810425507928"/>
          <c:y val="0.12909112837919329"/>
          <c:w val="0.82686189574492053"/>
          <c:h val="0.59603462039892718"/>
        </c:manualLayout>
      </c:layout>
      <c:lineChart>
        <c:grouping val="standard"/>
        <c:ser>
          <c:idx val="0"/>
          <c:order val="0"/>
          <c:tx>
            <c:strRef>
              <c:f>'Figure 4.5'!$A$3</c:f>
              <c:strCache>
                <c:ptCount val="1"/>
                <c:pt idx="0">
                  <c:v>SPU 2015 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'Figure 4.5'!$C$2:$I$2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'Figure 4.5'!$C$3:$I$3</c:f>
              <c:numCache>
                <c:formatCode>0.0%</c:formatCode>
                <c:ptCount val="7"/>
                <c:pt idx="0">
                  <c:v>-1.4981051982886403E-2</c:v>
                </c:pt>
                <c:pt idx="1">
                  <c:v>-2.4853880605124863E-3</c:v>
                </c:pt>
                <c:pt idx="2">
                  <c:v>-2.9574341477820849E-3</c:v>
                </c:pt>
                <c:pt idx="3">
                  <c:v>-5.1875719208448511E-3</c:v>
                </c:pt>
                <c:pt idx="4">
                  <c:v>-6.9861816088764338E-3</c:v>
                </c:pt>
                <c:pt idx="5">
                  <c:v>-7.6754827565475E-3</c:v>
                </c:pt>
                <c:pt idx="6">
                  <c:v>-1.1760682979870899E-2</c:v>
                </c:pt>
              </c:numCache>
            </c:numRef>
          </c:val>
        </c:ser>
        <c:ser>
          <c:idx val="3"/>
          <c:order val="1"/>
          <c:tx>
            <c:strRef>
              <c:f>'Figure 4.5'!$A$5</c:f>
              <c:strCache>
                <c:ptCount val="1"/>
                <c:pt idx="0">
                  <c:v>SPU 2015 (excluding buoyancy effects)</c:v>
                </c:pt>
              </c:strCache>
            </c:strRef>
          </c:tx>
          <c:spPr>
            <a:ln w="31750">
              <a:solidFill>
                <a:srgbClr val="C0504D">
                  <a:lumMod val="75000"/>
                </a:srgbClr>
              </a:solidFill>
              <a:prstDash val="sysDot"/>
            </a:ln>
          </c:spPr>
          <c:marker>
            <c:symbol val="diamond"/>
            <c:size val="5"/>
            <c:spPr>
              <a:solidFill>
                <a:srgbClr val="1F497D"/>
              </a:solidFill>
              <a:ln>
                <a:solidFill>
                  <a:sysClr val="window" lastClr="FFFFFF">
                    <a:lumMod val="65000"/>
                  </a:sysClr>
                </a:solidFill>
              </a:ln>
            </c:spPr>
          </c:marker>
          <c:cat>
            <c:numRef>
              <c:f>'Figure 4.5'!$C$2:$G$2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'Figure 4.5'!$C$5:$I$5</c:f>
              <c:numCache>
                <c:formatCode>0.0%</c:formatCode>
                <c:ptCount val="7"/>
                <c:pt idx="1">
                  <c:v>-2.4853880605124863E-3</c:v>
                </c:pt>
                <c:pt idx="2">
                  <c:v>1.600000000000012E-3</c:v>
                </c:pt>
              </c:numCache>
            </c:numRef>
          </c:val>
        </c:ser>
        <c:ser>
          <c:idx val="2"/>
          <c:order val="2"/>
          <c:tx>
            <c:strRef>
              <c:f>'Figure 4.5'!$A$6</c:f>
              <c:strCache>
                <c:ptCount val="1"/>
                <c:pt idx="0">
                  <c:v>EB (Original 2014-2016)</c:v>
                </c:pt>
              </c:strCache>
            </c:strRef>
          </c:tx>
          <c:spPr>
            <a:ln w="31750">
              <a:solidFill>
                <a:srgbClr val="1F497D">
                  <a:lumMod val="5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'Figure 4.5'!$B$2:$G$2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'Figure 4.5'!$C$6:$I$6</c:f>
              <c:numCache>
                <c:formatCode>0.0%</c:formatCode>
                <c:ptCount val="7"/>
                <c:pt idx="0">
                  <c:v>-7.0000000000000114E-3</c:v>
                </c:pt>
                <c:pt idx="1">
                  <c:v>-7.0000000000000114E-3</c:v>
                </c:pt>
              </c:numCache>
            </c:numRef>
          </c:val>
        </c:ser>
        <c:ser>
          <c:idx val="4"/>
          <c:order val="3"/>
          <c:tx>
            <c:strRef>
              <c:f>'Figure 4.5'!$A$7</c:f>
              <c:strCache>
                <c:ptCount val="1"/>
                <c:pt idx="0">
                  <c:v>EB (Updated 2016)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6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val>
            <c:numRef>
              <c:f>'Figure 4.5'!$C$7:$I$7</c:f>
              <c:numCache>
                <c:formatCode>General</c:formatCode>
                <c:ptCount val="7"/>
                <c:pt idx="2" formatCode="0.0%">
                  <c:v>1.0000000000000041E-3</c:v>
                </c:pt>
              </c:numCache>
            </c:numRef>
          </c:val>
        </c:ser>
        <c:marker val="1"/>
        <c:axId val="64950272"/>
        <c:axId val="64952192"/>
      </c:lineChart>
      <c:catAx>
        <c:axId val="64950272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4952192"/>
        <c:crosses val="autoZero"/>
        <c:auto val="1"/>
        <c:lblAlgn val="ctr"/>
        <c:lblOffset val="100"/>
      </c:catAx>
      <c:valAx>
        <c:axId val="6495219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US" sz="1200"/>
                  <a:t>Annual real change in  adjusted GG expenditure</a:t>
                </a:r>
              </a:p>
            </c:rich>
          </c:tx>
          <c:layout>
            <c:manualLayout>
              <c:xMode val="edge"/>
              <c:yMode val="edge"/>
              <c:x val="0"/>
              <c:y val="7.4356208756181333E-2"/>
            </c:manualLayout>
          </c:layout>
        </c:title>
        <c:numFmt formatCode="0.0%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4950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9712914050300765"/>
          <c:w val="0.99712679227198497"/>
          <c:h val="9.4514148532308856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ln>
      <a:noFill/>
    </a:ln>
  </c:sp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0.04749</cdr:x>
      <cdr:y>0.9322</cdr:y>
    </cdr:from>
    <cdr:to>
      <cdr:x>0.88499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796" y="3960440"/>
          <a:ext cx="42817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IE" sz="1200" i="1" dirty="0" smtClean="0"/>
            <a:t>Sources: </a:t>
          </a:r>
          <a:r>
            <a:rPr lang="en-IE" sz="1200" i="0" dirty="0" smtClean="0"/>
            <a:t>CSO; Department of Finance projections.</a:t>
          </a:r>
          <a:endParaRPr lang="en-IE" sz="1200" i="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0.88306</cdr:y>
    </cdr:from>
    <cdr:to>
      <cdr:x>1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2438400"/>
          <a:ext cx="4572000" cy="320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en-IE" sz="900" i="0" dirty="0"/>
        </a:p>
      </cdr:txBody>
    </cdr:sp>
  </cdr:relSizeAnchor>
  <cdr:relSizeAnchor xmlns:cdr="http://schemas.openxmlformats.org/drawingml/2006/chartDrawing">
    <cdr:from>
      <cdr:x>0.04725</cdr:x>
      <cdr:y>0.01639</cdr:y>
    </cdr:from>
    <cdr:to>
      <cdr:x>0.98425</cdr:x>
      <cdr:y>0.13551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216024" y="72008"/>
          <a:ext cx="4283958" cy="523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>
            <a:defRPr sz="1200" b="0" i="0" u="none" strike="noStrike" kern="1200" cap="small" baseline="0">
              <a:solidFill>
                <a:srgbClr val="1F497D"/>
              </a:solidFill>
              <a:latin typeface="Calibri"/>
            </a:defRPr>
          </a:pPr>
          <a:r>
            <a:rPr lang="en-IE" sz="1400" b="1" cap="small" dirty="0" smtClean="0">
              <a:solidFill>
                <a:srgbClr val="1F497D"/>
              </a:solidFill>
            </a:rPr>
            <a:t>Government Revenue and Primary Expenditure</a:t>
          </a:r>
        </a:p>
        <a:p xmlns:a="http://schemas.openxmlformats.org/drawingml/2006/main">
          <a:pPr algn="ctr">
            <a:defRPr lang="en-IE" sz="1050" b="0" i="0" u="none" strike="noStrike" kern="1200" spc="100" baseline="0">
              <a:solidFill>
                <a:srgbClr val="1F497D">
                  <a:lumMod val="75000"/>
                </a:srgbClr>
              </a:solidFill>
              <a:latin typeface="Calibri"/>
            </a:defRPr>
          </a:pPr>
          <a:r>
            <a:rPr lang="en-IE" sz="1400" b="1" cap="small" dirty="0" smtClean="0">
              <a:solidFill>
                <a:sysClr val="window" lastClr="FFFFFF">
                  <a:lumMod val="50000"/>
                </a:sysClr>
              </a:solidFill>
            </a:rPr>
            <a:t>(% of GDP)</a:t>
          </a:r>
          <a:endParaRPr lang="en-US" sz="1400" b="1" cap="small" dirty="0">
            <a:solidFill>
              <a:sysClr val="window" lastClr="FFFFFF">
                <a:lumMod val="50000"/>
              </a:sys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0.04749</cdr:x>
      <cdr:y>0.9322</cdr:y>
    </cdr:from>
    <cdr:to>
      <cdr:x>0.88499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796" y="3960440"/>
          <a:ext cx="42817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IE" sz="1200" i="1" dirty="0" smtClean="0"/>
            <a:t>Sources: </a:t>
          </a:r>
          <a:r>
            <a:rPr lang="en-IE" sz="1200" i="0" dirty="0" smtClean="0"/>
            <a:t>CSO; Department of Finance projections.</a:t>
          </a:r>
          <a:endParaRPr lang="en-IE" sz="1200" i="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0.00271</cdr:x>
      <cdr:y>0.93255</cdr:y>
    </cdr:from>
    <cdr:to>
      <cdr:x>0.94573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12" y="3563470"/>
          <a:ext cx="7788088" cy="2577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100" i="1">
              <a:latin typeface="+mn-lt"/>
              <a:ea typeface="+mn-ea"/>
              <a:cs typeface="+mn-cs"/>
            </a:rPr>
            <a:t>Sources: </a:t>
          </a:r>
          <a:r>
            <a:rPr lang="en-IE" sz="1100" i="0">
              <a:latin typeface="+mn-lt"/>
              <a:ea typeface="+mn-ea"/>
              <a:cs typeface="+mn-cs"/>
            </a:rPr>
            <a:t>CSO; internal calculations.</a:t>
          </a:r>
        </a:p>
        <a:p xmlns:a="http://schemas.openxmlformats.org/drawingml/2006/main">
          <a:endParaRPr lang="en-IE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0.91549</cdr:y>
    </cdr:from>
    <cdr:to>
      <cdr:x>1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3095625"/>
          <a:ext cx="6000750" cy="285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IE" sz="900" i="1"/>
            <a:t>Source: </a:t>
          </a:r>
          <a:r>
            <a:rPr lang="en-IE" sz="900" i="0"/>
            <a:t>CSO; SPU 2015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0.90071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441" y="2935941"/>
          <a:ext cx="4751294" cy="313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1100" i="1"/>
            <a:t>Sources</a:t>
          </a:r>
          <a:r>
            <a:rPr lang="en-IE" sz="1100"/>
            <a:t>: Department</a:t>
          </a:r>
          <a:r>
            <a:rPr lang="en-IE" sz="1100" baseline="0"/>
            <a:t> of Finance;</a:t>
          </a:r>
          <a:r>
            <a:rPr lang="en-IE" sz="1100"/>
            <a:t> IFAC</a:t>
          </a:r>
          <a:r>
            <a:rPr lang="en-IE" sz="1100" baseline="0"/>
            <a:t> internal calculations. </a:t>
          </a:r>
          <a:endParaRPr lang="en-IE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0.73865</cdr:x>
      <cdr:y>0.23214</cdr:y>
    </cdr:from>
    <cdr:to>
      <cdr:x>0.74447</cdr:x>
      <cdr:y>0.65398</cdr:y>
    </cdr:to>
    <cdr:sp macro="" textlink="">
      <cdr:nvSpPr>
        <cdr:cNvPr id="4" name="Straight Arrow Connector 3"/>
        <cdr:cNvSpPr/>
      </cdr:nvSpPr>
      <cdr:spPr>
        <a:xfrm xmlns:a="http://schemas.openxmlformats.org/drawingml/2006/main" flipV="1">
          <a:off x="5797567" y="936104"/>
          <a:ext cx="45719" cy="170103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IE"/>
        </a:p>
      </cdr:txBody>
    </cdr:sp>
  </cdr:relSizeAnchor>
  <cdr:relSizeAnchor xmlns:cdr="http://schemas.openxmlformats.org/drawingml/2006/chartDrawing">
    <cdr:from>
      <cdr:x>0.69517</cdr:x>
      <cdr:y>0.65304</cdr:y>
    </cdr:from>
    <cdr:to>
      <cdr:x>0.86194</cdr:x>
      <cdr:y>0.75823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78866" y="1584250"/>
          <a:ext cx="882502" cy="2551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1200" b="1" dirty="0">
              <a:solidFill>
                <a:schemeClr val="accent2">
                  <a:lumMod val="75000"/>
                </a:schemeClr>
              </a:solidFill>
            </a:rPr>
            <a:t>CSO data</a:t>
          </a:r>
        </a:p>
      </cdr:txBody>
    </cdr:sp>
  </cdr:relSizeAnchor>
  <cdr:relSizeAnchor xmlns:cdr="http://schemas.openxmlformats.org/drawingml/2006/chartDrawing">
    <cdr:from>
      <cdr:x>0.19288</cdr:x>
      <cdr:y>0</cdr:y>
    </cdr:from>
    <cdr:to>
      <cdr:x>0.51723</cdr:x>
      <cdr:y>0.10081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20726" y="0"/>
          <a:ext cx="1716455" cy="244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1200" dirty="0"/>
            <a:t>Historical</a:t>
          </a:r>
          <a:r>
            <a:rPr lang="en-IE" sz="1200" baseline="0" dirty="0"/>
            <a:t> growth estimates *</a:t>
          </a:r>
          <a:endParaRPr lang="en-IE" sz="1200" dirty="0"/>
        </a:p>
      </cdr:txBody>
    </cdr:sp>
  </cdr:relSizeAnchor>
  <cdr:relSizeAnchor xmlns:cdr="http://schemas.openxmlformats.org/drawingml/2006/chartDrawing">
    <cdr:from>
      <cdr:x>0.74942</cdr:x>
      <cdr:y>0</cdr:y>
    </cdr:from>
    <cdr:to>
      <cdr:x>0.95054</cdr:x>
      <cdr:y>0.07175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65945" y="0"/>
          <a:ext cx="1064314" cy="174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1200" dirty="0"/>
            <a:t>Forecast</a:t>
          </a:r>
          <a:r>
            <a:rPr lang="en-IE" sz="1200" baseline="0" dirty="0"/>
            <a:t> Range</a:t>
          </a:r>
          <a:endParaRPr lang="en-IE" sz="1200" dirty="0"/>
        </a:p>
      </cdr:txBody>
    </cdr:sp>
  </cdr:relSizeAnchor>
  <cdr:relSizeAnchor xmlns:cdr="http://schemas.openxmlformats.org/drawingml/2006/chartDrawing">
    <cdr:from>
      <cdr:x>0</cdr:x>
      <cdr:y>0.83274</cdr:y>
    </cdr:from>
    <cdr:to>
      <cdr:x>0.9622</cdr:x>
      <cdr:y>0.98967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0" y="2020186"/>
          <a:ext cx="5091962" cy="380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IE" sz="900" i="1" baseline="0" dirty="0">
              <a:latin typeface="Calibri"/>
              <a:ea typeface="+mn-ea"/>
              <a:cs typeface="+mn-cs"/>
            </a:rPr>
            <a:t>Sources</a:t>
          </a:r>
          <a:r>
            <a:rPr lang="en-IE" sz="900" i="0" baseline="0" dirty="0">
              <a:latin typeface="Calibri"/>
              <a:ea typeface="+mn-ea"/>
              <a:cs typeface="+mn-cs"/>
            </a:rPr>
            <a:t>: CSO; Department of Finance</a:t>
          </a:r>
          <a:r>
            <a:rPr lang="en-IE" sz="900" i="0" baseline="0" dirty="0" smtClean="0">
              <a:latin typeface="Calibri"/>
              <a:ea typeface="+mn-ea"/>
              <a:cs typeface="+mn-cs"/>
            </a:rPr>
            <a:t>; and </a:t>
          </a:r>
          <a:r>
            <a:rPr lang="en-IE" sz="900" i="0" baseline="0" dirty="0">
              <a:latin typeface="Calibri"/>
              <a:ea typeface="+mn-ea"/>
              <a:cs typeface="+mn-cs"/>
            </a:rPr>
            <a:t>internal IFAC calculations.</a:t>
          </a:r>
          <a:endParaRPr lang="en-IE" sz="900" dirty="0">
            <a:latin typeface="Calibri"/>
            <a:ea typeface="+mn-ea"/>
            <a:cs typeface="+mn-cs"/>
          </a:endParaRPr>
        </a:p>
        <a:p xmlns:a="http://schemas.openxmlformats.org/drawingml/2006/main">
          <a:pPr fontAlgn="base"/>
          <a:r>
            <a:rPr lang="en-IE" sz="900" baseline="0" dirty="0">
              <a:latin typeface="Calibri"/>
              <a:ea typeface="+mn-ea"/>
              <a:cs typeface="+mn-cs"/>
            </a:rPr>
            <a:t>* Distributions or 'fans' around historical growth estimates are based on previous revisions to real GDP data. Both forecast errors and revisions are based on </a:t>
          </a:r>
          <a:r>
            <a:rPr lang="en-IE" sz="900" dirty="0">
              <a:latin typeface="Calibri"/>
              <a:ea typeface="+mn-ea"/>
              <a:cs typeface="+mn-cs"/>
            </a:rPr>
            <a:t>1999-05 sample.</a:t>
          </a:r>
          <a:endParaRPr lang="en-IE" sz="900" baseline="0" dirty="0">
            <a:latin typeface="Calibri"/>
            <a:ea typeface="+mn-ea"/>
            <a:cs typeface="+mn-cs"/>
          </a:endParaRPr>
        </a:p>
        <a:p xmlns:a="http://schemas.openxmlformats.org/drawingml/2006/main">
          <a:endParaRPr lang="en-IE" sz="900" dirty="0">
            <a:latin typeface="Calibri"/>
            <a:ea typeface="+mn-ea"/>
            <a:cs typeface="+mn-cs"/>
          </a:endParaRPr>
        </a:p>
        <a:p xmlns:a="http://schemas.openxmlformats.org/drawingml/2006/main">
          <a:endParaRPr lang="en-IE" sz="900" dirty="0">
            <a:latin typeface="Calibri"/>
            <a:ea typeface="+mn-ea"/>
            <a:cs typeface="+mn-cs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0.03634</cdr:x>
      <cdr:y>0.77621</cdr:y>
    </cdr:from>
    <cdr:to>
      <cdr:x>0.95092</cdr:x>
      <cdr:y>0.97558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3077" y="2299642"/>
          <a:ext cx="4355408" cy="5906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IE" sz="900" i="1"/>
            <a:t>Note: </a:t>
          </a:r>
          <a:r>
            <a:rPr lang="en-IE" sz="900" i="0"/>
            <a:t>Medium-Term Budgetary Objective for Ireland is a structural balance.</a:t>
          </a:r>
          <a:r>
            <a:rPr lang="en-IE" sz="900" i="0" baseline="0"/>
            <a:t> This is planned to be achieved in 2019 and consequently the Adjustment Path condition does not apply in 2020.</a:t>
          </a:r>
          <a:r>
            <a:rPr lang="en-IE" sz="900" i="1" baseline="0"/>
            <a:t> </a:t>
          </a:r>
          <a:endParaRPr lang="en-IE" sz="900" i="1"/>
        </a:p>
        <a:p xmlns:a="http://schemas.openxmlformats.org/drawingml/2006/main">
          <a:r>
            <a:rPr lang="en-IE" sz="900" i="1"/>
            <a:t>Source: SPU 2015</a:t>
          </a:r>
          <a:r>
            <a:rPr lang="en-IE" sz="900" i="0"/>
            <a:t>, Department</a:t>
          </a:r>
          <a:r>
            <a:rPr lang="en-IE" sz="900" i="0" baseline="0"/>
            <a:t> of Finance.</a:t>
          </a:r>
          <a:endParaRPr lang="en-IE" sz="900" i="0"/>
        </a:p>
      </cdr:txBody>
    </cdr:sp>
  </cdr:relSizeAnchor>
  <cdr:relSizeAnchor xmlns:cdr="http://schemas.openxmlformats.org/drawingml/2006/chartDrawing">
    <cdr:from>
      <cdr:x>0.17544</cdr:x>
      <cdr:y>0</cdr:y>
    </cdr:from>
    <cdr:to>
      <cdr:x>0.85044</cdr:x>
      <cdr:y>0.10924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20080" y="0"/>
          <a:ext cx="2770508" cy="503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/>
          <a:r>
            <a:rPr lang="en-IE" sz="1400" b="1" cap="small" dirty="0" smtClean="0">
              <a:solidFill>
                <a:schemeClr val="tx2"/>
              </a:solidFill>
            </a:rPr>
            <a:t>Compliance with Structural </a:t>
          </a:r>
          <a:r>
            <a:rPr lang="en-IE" sz="1400" b="1" cap="small" dirty="0">
              <a:solidFill>
                <a:schemeClr val="tx2"/>
              </a:solidFill>
            </a:rPr>
            <a:t>Balance  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0.0125</cdr:x>
      <cdr:y>0.91456</cdr:y>
    </cdr:from>
    <cdr:to>
      <cdr:x>0.88959</cdr:x>
      <cdr:y>0.9873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078" y="2752724"/>
          <a:ext cx="3934867" cy="218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IE" sz="900" i="1" dirty="0" smtClean="0">
              <a:latin typeface="Calibri"/>
              <a:ea typeface="+mn-ea"/>
              <a:cs typeface="+mn-cs"/>
            </a:rPr>
            <a:t>Sources: </a:t>
          </a:r>
          <a:r>
            <a:rPr lang="en-IE" sz="900" i="0" dirty="0" smtClean="0">
              <a:latin typeface="Calibri"/>
              <a:ea typeface="+mn-ea"/>
              <a:cs typeface="+mn-cs"/>
            </a:rPr>
            <a:t> </a:t>
          </a:r>
          <a:r>
            <a:rPr lang="en-IE" sz="900" i="0" dirty="0">
              <a:latin typeface="Calibri"/>
              <a:ea typeface="+mn-ea"/>
              <a:cs typeface="+mn-cs"/>
            </a:rPr>
            <a:t>Internal IFAC calculations</a:t>
          </a:r>
          <a:r>
            <a:rPr lang="en-IE" sz="900" i="0" baseline="0" dirty="0">
              <a:latin typeface="Calibri"/>
              <a:ea typeface="+mn-ea"/>
              <a:cs typeface="+mn-cs"/>
            </a:rPr>
            <a:t> based on </a:t>
          </a:r>
          <a:r>
            <a:rPr lang="en-IE" sz="900" i="1" dirty="0">
              <a:latin typeface="Calibri"/>
              <a:ea typeface="+mn-ea"/>
              <a:cs typeface="+mn-cs"/>
            </a:rPr>
            <a:t>SPU 2015</a:t>
          </a:r>
          <a:r>
            <a:rPr lang="en-IE" sz="900" i="1" baseline="0" dirty="0">
              <a:latin typeface="Calibri"/>
              <a:ea typeface="+mn-ea"/>
              <a:cs typeface="+mn-cs"/>
            </a:rPr>
            <a:t> </a:t>
          </a:r>
          <a:r>
            <a:rPr lang="en-IE" sz="900" i="0" baseline="0" dirty="0">
              <a:latin typeface="Calibri"/>
              <a:ea typeface="+mn-ea"/>
              <a:cs typeface="+mn-cs"/>
            </a:rPr>
            <a:t>and</a:t>
          </a:r>
          <a:r>
            <a:rPr lang="en-IE" sz="900" i="1" dirty="0">
              <a:latin typeface="Calibri"/>
              <a:ea typeface="+mn-ea"/>
              <a:cs typeface="+mn-cs"/>
            </a:rPr>
            <a:t> Budget 2015</a:t>
          </a:r>
          <a:r>
            <a:rPr lang="en-IE" sz="900" i="1" baseline="0" dirty="0">
              <a:latin typeface="Calibri"/>
              <a:ea typeface="+mn-ea"/>
              <a:cs typeface="+mn-cs"/>
            </a:rPr>
            <a:t>.</a:t>
          </a:r>
          <a:endParaRPr lang="en-IE" sz="900" dirty="0"/>
        </a:p>
      </cdr:txBody>
    </cdr:sp>
  </cdr:relSizeAnchor>
  <cdr:relSizeAnchor xmlns:cdr="http://schemas.openxmlformats.org/drawingml/2006/chartDrawing">
    <cdr:from>
      <cdr:x>0.09375</cdr:x>
      <cdr:y>0.02083</cdr:y>
    </cdr:from>
    <cdr:to>
      <cdr:x>0.97292</cdr:x>
      <cdr:y>0.11806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8625" y="57150"/>
          <a:ext cx="40195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E" sz="1100"/>
        </a:p>
      </cdr:txBody>
    </cdr:sp>
  </cdr:relSizeAnchor>
  <cdr:relSizeAnchor xmlns:cdr="http://schemas.openxmlformats.org/drawingml/2006/chartDrawing">
    <cdr:from>
      <cdr:x>0.0125</cdr:x>
      <cdr:y>0</cdr:y>
    </cdr:from>
    <cdr:to>
      <cdr:x>0.98542</cdr:x>
      <cdr:y>0.18403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150" y="0"/>
          <a:ext cx="4448175" cy="504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E" sz="1100" cap="small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0.97249</cdr:x>
      <cdr:y>0.1202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0" y="0"/>
          <a:ext cx="8003232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/>
          <a:r>
            <a:rPr lang="en-IE" sz="1400" b="1" cap="small" dirty="0" smtClean="0">
              <a:solidFill>
                <a:schemeClr val="tx2"/>
              </a:solidFill>
            </a:rPr>
            <a:t>Compliance with Expenditure Benchmark (EB) </a:t>
          </a:r>
        </a:p>
        <a:p xmlns:a="http://schemas.openxmlformats.org/drawingml/2006/main">
          <a:pPr algn="ctr" rtl="0">
            <a:defRPr lang="en-IE" sz="1050" b="0" i="0" u="none" strike="noStrike" kern="1200" spc="100" baseline="0">
              <a:solidFill>
                <a:srgbClr val="1F497D">
                  <a:lumMod val="75000"/>
                </a:srgbClr>
              </a:solidFill>
              <a:latin typeface="Calibri"/>
            </a:defRPr>
          </a:pPr>
          <a:r>
            <a:rPr lang="en-IE" sz="1400" b="1" kern="1200" cap="small" spc="100" dirty="0" smtClean="0">
              <a:solidFill>
                <a:sysClr val="window" lastClr="FFFFFF">
                  <a:lumMod val="50000"/>
                </a:sysClr>
              </a:solidFill>
            </a:rPr>
            <a:t>Annual real growth in the Expenditure Aggregate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0.14286</cdr:x>
      <cdr:y>0.01639</cdr:y>
    </cdr:from>
    <cdr:to>
      <cdr:x>0.98215</cdr:x>
      <cdr:y>0.13551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76064" y="72008"/>
          <a:ext cx="3384413" cy="523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>
            <a:defRPr sz="1200" b="0" i="0" u="none" strike="noStrike" kern="1200" cap="small" baseline="0">
              <a:solidFill>
                <a:srgbClr val="1F497D"/>
              </a:solidFill>
              <a:latin typeface="Calibri"/>
            </a:defRPr>
          </a:pPr>
          <a:r>
            <a:rPr lang="en-IE" sz="1400" b="1" cap="small" dirty="0" smtClean="0">
              <a:solidFill>
                <a:srgbClr val="1F497D"/>
              </a:solidFill>
              <a:latin typeface="Calibri"/>
            </a:rPr>
            <a:t>Scenarios For Government Expenditure</a:t>
          </a:r>
        </a:p>
        <a:p xmlns:a="http://schemas.openxmlformats.org/drawingml/2006/main">
          <a:pPr algn="ctr">
            <a:defRPr lang="en-IE" sz="1050" b="0" i="0" u="none" strike="noStrike" kern="1200" spc="100" baseline="0">
              <a:solidFill>
                <a:srgbClr val="1F497D">
                  <a:lumMod val="75000"/>
                </a:srgbClr>
              </a:solidFill>
              <a:latin typeface="Calibri"/>
            </a:defRPr>
          </a:pPr>
          <a:r>
            <a:rPr lang="en-IE" sz="1400" b="1" cap="small" dirty="0" smtClean="0">
              <a:solidFill>
                <a:sysClr val="window" lastClr="FFFFFF">
                  <a:lumMod val="50000"/>
                </a:sysClr>
              </a:solidFill>
            </a:rPr>
            <a:t>(% of GDP)</a:t>
          </a:r>
          <a:endParaRPr lang="en-US" sz="1400" b="1" cap="small" dirty="0">
            <a:solidFill>
              <a:sysClr val="window" lastClr="FFFFFF">
                <a:lumMod val="50000"/>
              </a:sys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D8E0F-2835-4CDD-BFB8-36FCFA68B631}" type="datetimeFigureOut">
              <a:rPr lang="en-IE" smtClean="0"/>
              <a:pPr/>
              <a:t>03/06/2015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97A3-2A48-4BFC-BF8E-4B617F6CA26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97978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1BFAB-CBCE-4B71-9930-D7076F8581F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E8268-81EC-43E3-8E93-6C27817E117B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41491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E8268-81EC-43E3-8E93-6C27817E117B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2" descr="S:\Logo\Final_AllFormats\ifac colour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05797"/>
            <a:ext cx="5929354" cy="14113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6343"/>
            <a:ext cx="7772400" cy="147410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Fiscal Assessment Report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96996"/>
            <a:ext cx="6400800" cy="1757469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IE" dirty="0" smtClean="0"/>
              <a:t>October 2011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2" descr="S:\Logo\Final_AllFormats\ifac colour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166"/>
            <a:ext cx="5857916" cy="1394357"/>
          </a:xfrm>
          <a:prstGeom prst="rect">
            <a:avLst/>
          </a:prstGeom>
          <a:noFill/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28599" y="1719252"/>
            <a:ext cx="8215369" cy="14327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8245"/>
            <a:ext cx="8229600" cy="6577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0888"/>
            <a:ext cx="8229600" cy="43522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2" descr="S:\Logo\Final_AllFormats\ifac colour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6157"/>
            <a:ext cx="3118476" cy="742290"/>
          </a:xfrm>
          <a:prstGeom prst="rect">
            <a:avLst/>
          </a:prstGeom>
          <a:noFill/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428598" y="1575979"/>
            <a:ext cx="8286807" cy="14327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7979"/>
            <a:ext cx="8229600" cy="78800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0888"/>
            <a:ext cx="8229600" cy="43522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2" descr="S:\Logo\Final_AllFormats\ifac colour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18476" cy="74229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7979"/>
            <a:ext cx="8229600" cy="78800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0888"/>
            <a:ext cx="8229600" cy="43522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792162" cy="75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5798"/>
            <a:ext cx="8229600" cy="4137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74009"/>
            <a:ext cx="2133600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A648-00BA-4789-B267-8CD6D5BEB992}" type="datetimeFigureOut">
              <a:rPr lang="en-US" smtClean="0"/>
              <a:pPr/>
              <a:t>6/3/2015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74009"/>
            <a:ext cx="2895600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74009"/>
            <a:ext cx="2133600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28AC2-3C55-4F87-AEB2-9050704C0E03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63" r:id="rId4"/>
    <p:sldLayoutId id="2147483661" r:id="rId5"/>
    <p:sldLayoutId id="2147483660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6343"/>
            <a:ext cx="7772400" cy="2670334"/>
          </a:xfrm>
        </p:spPr>
        <p:txBody>
          <a:bodyPr/>
          <a:lstStyle/>
          <a:p>
            <a:r>
              <a:rPr lang="en-IE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Press Briefing</a:t>
            </a:r>
            <a:br>
              <a:rPr lang="en-IE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Fiscal Assessment Report, </a:t>
            </a:r>
            <a:br>
              <a:rPr lang="en-IE" dirty="0" smtClean="0"/>
            </a:br>
            <a:r>
              <a:rPr lang="en-IE" dirty="0" smtClean="0"/>
              <a:t>June 2015 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2701"/>
            <a:ext cx="6400800" cy="631764"/>
          </a:xfrm>
        </p:spPr>
        <p:txBody>
          <a:bodyPr>
            <a:normAutofit/>
          </a:bodyPr>
          <a:lstStyle/>
          <a:p>
            <a:r>
              <a:rPr lang="en-IE" dirty="0" smtClean="0"/>
              <a:t>03 </a:t>
            </a:r>
            <a:r>
              <a:rPr lang="en-IE" dirty="0" smtClean="0"/>
              <a:t>June 2015</a:t>
            </a:r>
          </a:p>
          <a:p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Medium-Term Budgetary Framework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Value of framework in preventing a return to the boom-bust cycle</a:t>
            </a:r>
          </a:p>
          <a:p>
            <a:endParaRPr lang="en-IE" sz="2400" dirty="0" smtClean="0"/>
          </a:p>
          <a:p>
            <a:r>
              <a:rPr lang="en-IE" sz="2400" dirty="0" smtClean="0"/>
              <a:t>A strong framework has been put in place comprising domestic and European elements</a:t>
            </a:r>
          </a:p>
          <a:p>
            <a:endParaRPr lang="en-IE" sz="2400" dirty="0" smtClean="0"/>
          </a:p>
          <a:p>
            <a:r>
              <a:rPr lang="en-IE" sz="2400" dirty="0" smtClean="0"/>
              <a:t>But issues of implementation in the SPU/SES</a:t>
            </a:r>
          </a:p>
          <a:p>
            <a:pPr lvl="1"/>
            <a:r>
              <a:rPr lang="en-IE" sz="2000" dirty="0" smtClean="0"/>
              <a:t>2016</a:t>
            </a:r>
          </a:p>
          <a:p>
            <a:pPr lvl="1"/>
            <a:r>
              <a:rPr lang="en-IE" sz="2000" dirty="0" smtClean="0"/>
              <a:t>Post-2016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500" b="1" dirty="0" smtClean="0"/>
              <a:t>Compliance with Budgetary Rule in 2016</a:t>
            </a:r>
            <a:endParaRPr lang="en-IE" sz="3500" b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7504" y="1782341"/>
          <a:ext cx="41044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9992" y="1790700"/>
          <a:ext cx="4186808" cy="488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Beyond 2016: The Fiscal Projections in the SPU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 smtClean="0"/>
              <a:t>Post-2016 budgetary projections in </a:t>
            </a:r>
            <a:r>
              <a:rPr lang="en-IE" sz="2000" i="1" dirty="0" smtClean="0"/>
              <a:t>SPU 2015</a:t>
            </a:r>
            <a:r>
              <a:rPr lang="en-IE" sz="2000" dirty="0" smtClean="0"/>
              <a:t> based on mainly technical assumptions for government revenue and expenditure </a:t>
            </a:r>
          </a:p>
          <a:p>
            <a:r>
              <a:rPr lang="en-IE" sz="2000" dirty="0" smtClean="0"/>
              <a:t>Forecasts show over-compliance with the fiscal rules even though stated policy in the </a:t>
            </a:r>
            <a:r>
              <a:rPr lang="en-IE" sz="2000" i="1" dirty="0" smtClean="0"/>
              <a:t>Spring Economic Statement</a:t>
            </a:r>
            <a:r>
              <a:rPr lang="en-IE" sz="2000" dirty="0" smtClean="0"/>
              <a:t> is to target minimum rule compliance</a:t>
            </a:r>
          </a:p>
          <a:p>
            <a:r>
              <a:rPr lang="en-IE" sz="2000" dirty="0" smtClean="0"/>
              <a:t>Forecasts for </a:t>
            </a:r>
            <a:r>
              <a:rPr lang="en-IE" sz="2000" b="1" dirty="0" smtClean="0"/>
              <a:t>government spending </a:t>
            </a:r>
            <a:r>
              <a:rPr lang="en-IE" sz="2000" dirty="0" smtClean="0"/>
              <a:t>do not fully account for likely costs of demographic ageing and cost pressures in delivering existing public services</a:t>
            </a:r>
          </a:p>
          <a:p>
            <a:r>
              <a:rPr lang="en-IE" sz="2000" dirty="0" smtClean="0"/>
              <a:t>Published </a:t>
            </a:r>
            <a:r>
              <a:rPr lang="en-IE" sz="2000" b="1" dirty="0" smtClean="0"/>
              <a:t>tax revenue</a:t>
            </a:r>
            <a:r>
              <a:rPr lang="en-IE" sz="2000" dirty="0" smtClean="0"/>
              <a:t> forecasts do not take into account Government commitments to reduce taxes</a:t>
            </a:r>
          </a:p>
          <a:p>
            <a:r>
              <a:rPr lang="en-IE" sz="2000" dirty="0" smtClean="0"/>
              <a:t>The ratio of non-interest government spending to GDP is projected to fall by over 5 percentage points between 2015 and 2020</a:t>
            </a:r>
            <a:endParaRPr lang="en-IE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Illustrative Expenditure Scenario</a:t>
            </a:r>
            <a:endParaRPr lang="en-IE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1520" y="1782341"/>
          <a:ext cx="403244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11960" y="1782341"/>
          <a:ext cx="4572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18245"/>
            <a:ext cx="8435280" cy="657734"/>
          </a:xfrm>
        </p:spPr>
        <p:txBody>
          <a:bodyPr/>
          <a:lstStyle/>
          <a:p>
            <a:r>
              <a:rPr lang="en-IE" sz="2600" b="1" dirty="0" smtClean="0"/>
              <a:t>Requirements of the Medium-Term Budgetary Framework</a:t>
            </a:r>
            <a:endParaRPr lang="en-IE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 smtClean="0"/>
              <a:t>Under the Budgetary Frameworks Directive, plans should be provided both on a no-policy change basis and also based on “policies envisaged” by the Government</a:t>
            </a:r>
          </a:p>
          <a:p>
            <a:r>
              <a:rPr lang="en-IE" sz="2000" dirty="0" smtClean="0"/>
              <a:t>Full acknowledgement of spending pressures, the overall value of intended revenue measures and a deficit path should play a central role in medium term projections</a:t>
            </a:r>
          </a:p>
          <a:p>
            <a:r>
              <a:rPr lang="en-IE" sz="2000" dirty="0" smtClean="0"/>
              <a:t>A realistic projection for the medium-term budgetary position is essential for medium-term budgetary planning</a:t>
            </a:r>
          </a:p>
          <a:p>
            <a:r>
              <a:rPr lang="en-IE" sz="2000" dirty="0" smtClean="0"/>
              <a:t>System of multi-year expenditure ceilings is not working effectively because the Government has consistently made adjustments to the ceilings</a:t>
            </a:r>
          </a:p>
          <a:p>
            <a:r>
              <a:rPr lang="en-IE" sz="2000" dirty="0" smtClean="0"/>
              <a:t>The move to annual revisions to the Expenditure Benchmark has removed the multi-year anchor</a:t>
            </a:r>
            <a:endParaRPr lang="en-IE" sz="2000" dirty="0"/>
          </a:p>
        </p:txBody>
      </p:sp>
    </p:spTree>
    <p:extLst>
      <p:ext uri="{BB962C8B-B14F-4D97-AF65-F5344CB8AC3E}">
        <p14:creationId xmlns="" xmlns:p14="http://schemas.microsoft.com/office/powerpoint/2010/main" val="31877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74229"/>
            <a:ext cx="8229600" cy="657734"/>
          </a:xfrm>
        </p:spPr>
        <p:txBody>
          <a:bodyPr/>
          <a:lstStyle/>
          <a:p>
            <a:r>
              <a:rPr lang="en-IE" sz="3600" b="1" dirty="0" smtClean="0"/>
              <a:t>Summary</a:t>
            </a:r>
            <a:endParaRPr lang="en-IE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90888"/>
            <a:ext cx="8712968" cy="4815989"/>
          </a:xfrm>
        </p:spPr>
        <p:txBody>
          <a:bodyPr>
            <a:normAutofit/>
          </a:bodyPr>
          <a:lstStyle/>
          <a:p>
            <a:r>
              <a:rPr lang="en-IE" sz="2000" dirty="0" smtClean="0"/>
              <a:t>Ireland will likely exit EDP on the basis of the 2015 outturn</a:t>
            </a:r>
          </a:p>
          <a:p>
            <a:r>
              <a:rPr lang="en-IE" sz="2000" dirty="0" smtClean="0"/>
              <a:t>The fall in the structural budget deficit in the Government’s plan is insufficient to meet the requirements of the Budgetary Rule in 2016</a:t>
            </a:r>
          </a:p>
          <a:p>
            <a:r>
              <a:rPr lang="en-IE" sz="2000" dirty="0" smtClean="0"/>
              <a:t>Compliance with the Expenditure Benchmark (EB) would also be called into question if tax buoyancy is excluded </a:t>
            </a:r>
          </a:p>
          <a:p>
            <a:r>
              <a:rPr lang="en-IE" sz="2000" dirty="0" smtClean="0"/>
              <a:t>Post-2016, the forecasts in SPU 2015 does not fully meet the requirements of a medium-term fiscal plan as envisaged in the Government’s budgetary framework</a:t>
            </a:r>
          </a:p>
          <a:p>
            <a:r>
              <a:rPr lang="en-IE" sz="2000" dirty="0" smtClean="0"/>
              <a:t>Providing detailed budgetary plans as envisaged in the Directive is essential the medium-term fiscal position</a:t>
            </a:r>
          </a:p>
          <a:p>
            <a:r>
              <a:rPr lang="en-IE" sz="2000" dirty="0" smtClean="0"/>
              <a:t>Government needs to clarify how the system of multi-year ceilings will operate under the revised EB framework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8245"/>
            <a:ext cx="9144000" cy="657734"/>
          </a:xfrm>
        </p:spPr>
        <p:txBody>
          <a:bodyPr/>
          <a:lstStyle/>
          <a:p>
            <a:r>
              <a:rPr lang="en-IE" sz="3200" b="1" dirty="0" smtClean="0"/>
              <a:t>IFAC: Some Background</a:t>
            </a:r>
            <a:endParaRPr lang="en-IE" sz="32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070374"/>
            <a:ext cx="8229600" cy="4072807"/>
          </a:xfrm>
        </p:spPr>
        <p:txBody>
          <a:bodyPr>
            <a:normAutofit/>
          </a:bodyPr>
          <a:lstStyle/>
          <a:p>
            <a:r>
              <a:rPr lang="en-IE" sz="2400" dirty="0" smtClean="0"/>
              <a:t>Mandate: </a:t>
            </a:r>
          </a:p>
          <a:p>
            <a:pPr lvl="1"/>
            <a:r>
              <a:rPr lang="en-IE" sz="2000" dirty="0" smtClean="0"/>
              <a:t>Assess official forecasts</a:t>
            </a:r>
          </a:p>
          <a:p>
            <a:pPr lvl="1"/>
            <a:r>
              <a:rPr lang="en-IE" sz="2000" dirty="0" smtClean="0"/>
              <a:t>Assess the fiscal stance</a:t>
            </a:r>
          </a:p>
          <a:p>
            <a:pPr lvl="1"/>
            <a:r>
              <a:rPr lang="en-IE" sz="2000" dirty="0" smtClean="0"/>
              <a:t>Assess compliance with the budgetary rule</a:t>
            </a:r>
          </a:p>
          <a:p>
            <a:pPr lvl="1"/>
            <a:r>
              <a:rPr lang="en-IE" sz="2000" dirty="0" smtClean="0"/>
              <a:t>Endorsement of official macroeconomic forecasts </a:t>
            </a:r>
          </a:p>
          <a:p>
            <a:pPr lvl="1"/>
            <a:endParaRPr lang="en-IE" sz="2000" dirty="0" smtClean="0"/>
          </a:p>
          <a:p>
            <a:pPr marL="342900" lvl="1" indent="-342900">
              <a:buSzPts val="2400"/>
              <a:buFont typeface="Arial"/>
              <a:buChar char="•"/>
            </a:pPr>
            <a:r>
              <a:rPr lang="en-IE" sz="2400" dirty="0" smtClean="0"/>
              <a:t>Five-member Council and five-member Secretariat</a:t>
            </a:r>
          </a:p>
          <a:p>
            <a:pPr marL="342900" lvl="1" indent="-342900">
              <a:buSzPts val="2400"/>
              <a:buFont typeface="Arial"/>
              <a:buChar char="•"/>
            </a:pPr>
            <a:endParaRPr lang="en-IE" sz="2400" dirty="0" smtClean="0"/>
          </a:p>
          <a:p>
            <a:pPr marL="342900" lvl="1" indent="-342900">
              <a:buSzPts val="2400"/>
              <a:buFont typeface="Arial"/>
              <a:buChar char="•"/>
            </a:pPr>
            <a:r>
              <a:rPr lang="en-IE" sz="2400" dirty="0" smtClean="0"/>
              <a:t>8</a:t>
            </a:r>
            <a:r>
              <a:rPr lang="en-IE" sz="2400" baseline="30000" dirty="0" smtClean="0"/>
              <a:t>th</a:t>
            </a:r>
            <a:r>
              <a:rPr lang="en-IE" sz="2400" dirty="0" smtClean="0"/>
              <a:t> Fiscal Assessment Report</a:t>
            </a:r>
          </a:p>
          <a:p>
            <a:pPr lvl="1">
              <a:buNone/>
            </a:pPr>
            <a:endParaRPr lang="en-I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500" b="1" dirty="0" smtClean="0"/>
              <a:t>Context for Budgetary Policy</a:t>
            </a:r>
            <a:endParaRPr lang="en-IE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Ireland on track to exit the EDP based on 2015 outturn</a:t>
            </a:r>
          </a:p>
          <a:p>
            <a:pPr>
              <a:buNone/>
            </a:pPr>
            <a:endParaRPr lang="en-IE" sz="2800" dirty="0" smtClean="0"/>
          </a:p>
          <a:p>
            <a:r>
              <a:rPr lang="en-IE" sz="2800" dirty="0" smtClean="0"/>
              <a:t>Normal operation of Ireland’s new </a:t>
            </a:r>
            <a:r>
              <a:rPr lang="en-IE" sz="2800" b="1" dirty="0" smtClean="0"/>
              <a:t>Medium-Term Budgetary Framework </a:t>
            </a:r>
            <a:r>
              <a:rPr lang="en-IE" sz="2800" dirty="0" smtClean="0"/>
              <a:t>will come into effect for 2016</a:t>
            </a:r>
          </a:p>
          <a:p>
            <a:pPr>
              <a:buNone/>
            </a:pPr>
            <a:endParaRPr lang="en-IE" sz="2800" dirty="0" smtClean="0"/>
          </a:p>
          <a:p>
            <a:r>
              <a:rPr lang="en-IE" sz="2800" dirty="0" smtClean="0"/>
              <a:t>Operation of the MTBF is a major focus of this assessment report</a:t>
            </a: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998365"/>
            <a:ext cx="3384376" cy="52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/>
              <a:t>Real GDP and Real GNP </a:t>
            </a:r>
          </a:p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>
                <a:solidFill>
                  <a:schemeClr val="bg1">
                    <a:lumMod val="50000"/>
                  </a:schemeClr>
                </a:solidFill>
              </a:rPr>
              <a:t>(% Change Y-Y)</a:t>
            </a:r>
            <a:endParaRPr lang="en-US" sz="1400" b="1" cap="sm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774229"/>
            <a:ext cx="8640960" cy="729742"/>
          </a:xfrm>
        </p:spPr>
        <p:txBody>
          <a:bodyPr/>
          <a:lstStyle/>
          <a:p>
            <a:r>
              <a:rPr lang="en-IE" sz="2400" b="1" dirty="0" smtClean="0"/>
              <a:t>Ireland Continues to make Progress as Economic Activity is Recovering and Public Finances Improving</a:t>
            </a:r>
            <a:endParaRPr lang="en-IE" sz="2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79512" y="2286397"/>
          <a:ext cx="46805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463480" y="2286397"/>
          <a:ext cx="45730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5292080" y="1998365"/>
            <a:ext cx="3384376" cy="52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/>
              <a:t>Unemployment</a:t>
            </a:r>
          </a:p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>
                <a:solidFill>
                  <a:schemeClr val="bg1">
                    <a:lumMod val="50000"/>
                  </a:schemeClr>
                </a:solidFill>
              </a:rPr>
              <a:t>(% Total Labour Force)</a:t>
            </a:r>
            <a:endParaRPr lang="en-US" sz="1400" b="1" cap="smal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442632" y="1782341"/>
          <a:ext cx="8305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763688" y="1782341"/>
            <a:ext cx="5544616" cy="52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/>
              <a:t>Contributions to Real GDP Growth </a:t>
            </a:r>
          </a:p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>
                <a:solidFill>
                  <a:schemeClr val="bg1">
                    <a:lumMod val="50000"/>
                  </a:schemeClr>
                </a:solidFill>
              </a:rPr>
              <a:t>(Percentage Points, Y-Y)</a:t>
            </a:r>
            <a:endParaRPr lang="en-US" sz="1400" b="1" cap="sm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18245"/>
            <a:ext cx="8892480" cy="657734"/>
          </a:xfrm>
        </p:spPr>
        <p:txBody>
          <a:bodyPr/>
          <a:lstStyle/>
          <a:p>
            <a:r>
              <a:rPr lang="en-IE" sz="3600" b="1" dirty="0" smtClean="0"/>
              <a:t>Recovery is Gradually Broadening</a:t>
            </a:r>
            <a:endParaRPr lang="en-IE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35696" y="1782341"/>
            <a:ext cx="5544616" cy="52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/>
              <a:t>General Government Balance</a:t>
            </a:r>
          </a:p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>
                <a:solidFill>
                  <a:schemeClr val="bg1">
                    <a:lumMod val="50000"/>
                  </a:schemeClr>
                </a:solidFill>
              </a:rPr>
              <a:t>(% of GDP)</a:t>
            </a:r>
            <a:endParaRPr lang="en-US" sz="1400" b="1" cap="sm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b="1" dirty="0" smtClean="0"/>
              <a:t>Deficit Continues to Fall</a:t>
            </a:r>
            <a:endParaRPr lang="en-IE" sz="3600" b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55576" y="1998365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1403648" y="3870573"/>
            <a:ext cx="7200800" cy="7200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782341"/>
            <a:ext cx="5544616" cy="52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/>
              <a:t>General Government Debt (GGD) </a:t>
            </a:r>
          </a:p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>
                <a:solidFill>
                  <a:schemeClr val="bg1">
                    <a:lumMod val="50000"/>
                  </a:schemeClr>
                </a:solidFill>
              </a:rPr>
              <a:t>(% of GDP, GNP and Hybrid)</a:t>
            </a:r>
            <a:endParaRPr lang="en-US" sz="1400" b="1" cap="sm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918245"/>
            <a:ext cx="8640960" cy="657734"/>
          </a:xfrm>
        </p:spPr>
        <p:txBody>
          <a:bodyPr/>
          <a:lstStyle/>
          <a:p>
            <a:r>
              <a:rPr lang="en-IE" sz="3200" b="1" dirty="0" smtClean="0"/>
              <a:t>But Crisis Leaves Legacy of High Debt Levels</a:t>
            </a:r>
            <a:endParaRPr lang="en-IE" sz="32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467544" y="2070373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1782341"/>
            <a:ext cx="5544616" cy="308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/>
              <a:t>Real GDP Fan Chart Based on </a:t>
            </a:r>
            <a:r>
              <a:rPr lang="en-IE" sz="1400" b="1" cap="small" dirty="0" smtClean="0"/>
              <a:t>SPU 2015 projections (to 2016)</a:t>
            </a:r>
            <a:endParaRPr lang="en-US" sz="1400" b="1" cap="small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Uncertainty Around Growth Prospects</a:t>
            </a:r>
            <a:endParaRPr lang="en-IE" sz="32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67544" y="2142381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8245"/>
            <a:ext cx="8229600" cy="576064"/>
          </a:xfrm>
        </p:spPr>
        <p:txBody>
          <a:bodyPr/>
          <a:lstStyle/>
          <a:p>
            <a:r>
              <a:rPr lang="en-IE" sz="3600" b="1" dirty="0" smtClean="0"/>
              <a:t>Deficit Sensitive to Growth Shocks</a:t>
            </a:r>
            <a:endParaRPr lang="en-IE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9552" y="1710333"/>
          <a:ext cx="8229600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1835696" y="1782341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IE" sz="1200" b="0" i="0" u="none" strike="noStrike" kern="1200" cap="small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cap="small" dirty="0" smtClean="0"/>
              <a:t>General Government Balance Paths</a:t>
            </a:r>
          </a:p>
          <a:p>
            <a:pPr algn="ctr">
              <a:defRPr lang="en-IE" sz="1050" b="0" i="0" u="none" strike="noStrike" kern="1200" spc="1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IE" sz="1400" b="1" cap="small" dirty="0" smtClean="0">
                <a:solidFill>
                  <a:schemeClr val="bg1">
                    <a:lumMod val="50000"/>
                  </a:schemeClr>
                </a:solidFill>
              </a:rPr>
              <a:t>(% of GDP)</a:t>
            </a:r>
            <a:endParaRPr lang="en-US" sz="1400" b="1" cap="sm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611560" y="5814789"/>
            <a:ext cx="7745977" cy="545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IE" sz="900" i="1" dirty="0"/>
              <a:t>Note</a:t>
            </a:r>
            <a:r>
              <a:rPr lang="en-IE" sz="900" i="1" dirty="0" smtClean="0"/>
              <a:t>: </a:t>
            </a:r>
            <a:r>
              <a:rPr lang="en-IE" sz="900" dirty="0" smtClean="0"/>
              <a:t>The figure shows alternative projections of the balance ratio based on GDP growth forecasts that deviate from </a:t>
            </a:r>
            <a:r>
              <a:rPr lang="en-IE" sz="900" i="1" dirty="0" smtClean="0"/>
              <a:t>SPU</a:t>
            </a:r>
            <a:r>
              <a:rPr lang="en-IE" sz="900" dirty="0" smtClean="0"/>
              <a:t> </a:t>
            </a:r>
            <a:r>
              <a:rPr lang="en-IE" sz="900" i="1" dirty="0" smtClean="0"/>
              <a:t>2015 </a:t>
            </a:r>
            <a:r>
              <a:rPr lang="en-IE" sz="900" dirty="0" smtClean="0"/>
              <a:t>projections by 0.5, 1.0 and 1.5 percentage points in either direction.</a:t>
            </a:r>
            <a:endParaRPr lang="en-IE" sz="900" dirty="0"/>
          </a:p>
          <a:p>
            <a:r>
              <a:rPr lang="en-IE" sz="900" i="1" dirty="0" smtClean="0"/>
              <a:t>Sources: </a:t>
            </a:r>
            <a:r>
              <a:rPr lang="en-IE" sz="900" dirty="0" smtClean="0"/>
              <a:t>Department of Finance, internal IFAC calculations based on the Council's Fiscal Feedbacks Model.</a:t>
            </a:r>
            <a:br>
              <a:rPr lang="en-IE" sz="900" dirty="0" smtClean="0"/>
            </a:br>
            <a:r>
              <a:rPr lang="en-IE" sz="900" dirty="0" smtClean="0"/>
              <a:t/>
            </a:r>
            <a:br>
              <a:rPr lang="en-IE" sz="900" dirty="0" smtClean="0"/>
            </a:br>
            <a:endParaRPr lang="en-IE" sz="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gradFill flip="none" rotWithShape="1">
          <a:gsLst>
            <a:gs pos="0">
              <a:schemeClr val="tx2"/>
            </a:gs>
            <a:gs pos="50000">
              <a:srgbClr val="00003B"/>
            </a:gs>
            <a:gs pos="100000">
              <a:srgbClr val="000080"/>
            </a:gs>
          </a:gsLst>
          <a:path path="circle">
            <a:fillToRect l="100000" t="100000"/>
          </a:path>
          <a:tileRect r="-100000" b="-100000"/>
        </a:gradFill>
        <a:ln w="9525">
          <a:noFill/>
          <a:miter lim="800000"/>
          <a:headEnd/>
          <a:tailEnd/>
        </a:ln>
      </a:spPr>
      <a:bodyPr wrap="none" anchor="ctr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28224</TotalTime>
  <Words>836</Words>
  <Application>Microsoft Office PowerPoint</Application>
  <PresentationFormat>Custom</PresentationFormat>
  <Paragraphs>105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Press Briefing  Fiscal Assessment Report,  June 2015  </vt:lpstr>
      <vt:lpstr>IFAC: Some Background</vt:lpstr>
      <vt:lpstr>Context for Budgetary Policy</vt:lpstr>
      <vt:lpstr>Ireland Continues to make Progress as Economic Activity is Recovering and Public Finances Improving</vt:lpstr>
      <vt:lpstr>Recovery is Gradually Broadening</vt:lpstr>
      <vt:lpstr>Deficit Continues to Fall</vt:lpstr>
      <vt:lpstr>But Crisis Leaves Legacy of High Debt Levels</vt:lpstr>
      <vt:lpstr>Uncertainty Around Growth Prospects</vt:lpstr>
      <vt:lpstr>Deficit Sensitive to Growth Shocks</vt:lpstr>
      <vt:lpstr>Medium-Term Budgetary Framework</vt:lpstr>
      <vt:lpstr>Compliance with Budgetary Rule in 2016</vt:lpstr>
      <vt:lpstr>Beyond 2016: The Fiscal Projections in the SPU</vt:lpstr>
      <vt:lpstr>Illustrative Expenditure Scenario</vt:lpstr>
      <vt:lpstr>Requirements of the Medium-Term Budgetary Framework</vt:lpstr>
      <vt:lpstr>Summary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eimear.leahy</dc:creator>
  <cp:lastModifiedBy>thomas.conefrey</cp:lastModifiedBy>
  <cp:revision>537</cp:revision>
  <dcterms:created xsi:type="dcterms:W3CDTF">2011-09-13T15:30:56Z</dcterms:created>
  <dcterms:modified xsi:type="dcterms:W3CDTF">2015-06-03T06:28:21Z</dcterms:modified>
</cp:coreProperties>
</file>